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46"/>
  </p:notesMasterIdLst>
  <p:handoutMasterIdLst>
    <p:handoutMasterId r:id="rId47"/>
  </p:handoutMasterIdLst>
  <p:sldIdLst>
    <p:sldId id="361" r:id="rId2"/>
    <p:sldId id="444" r:id="rId3"/>
    <p:sldId id="433" r:id="rId4"/>
    <p:sldId id="432" r:id="rId5"/>
    <p:sldId id="436" r:id="rId6"/>
    <p:sldId id="434" r:id="rId7"/>
    <p:sldId id="435" r:id="rId8"/>
    <p:sldId id="430" r:id="rId9"/>
    <p:sldId id="362" r:id="rId10"/>
    <p:sldId id="365" r:id="rId11"/>
    <p:sldId id="367" r:id="rId12"/>
    <p:sldId id="439" r:id="rId13"/>
    <p:sldId id="412" r:id="rId14"/>
    <p:sldId id="395" r:id="rId15"/>
    <p:sldId id="396" r:id="rId16"/>
    <p:sldId id="381" r:id="rId17"/>
    <p:sldId id="398" r:id="rId18"/>
    <p:sldId id="394" r:id="rId19"/>
    <p:sldId id="397" r:id="rId20"/>
    <p:sldId id="414" r:id="rId21"/>
    <p:sldId id="415" r:id="rId22"/>
    <p:sldId id="413" r:id="rId23"/>
    <p:sldId id="385" r:id="rId24"/>
    <p:sldId id="368" r:id="rId25"/>
    <p:sldId id="386" r:id="rId26"/>
    <p:sldId id="369" r:id="rId27"/>
    <p:sldId id="370" r:id="rId28"/>
    <p:sldId id="416" r:id="rId29"/>
    <p:sldId id="418" r:id="rId30"/>
    <p:sldId id="419" r:id="rId31"/>
    <p:sldId id="420" r:id="rId32"/>
    <p:sldId id="421" r:id="rId33"/>
    <p:sldId id="422" r:id="rId34"/>
    <p:sldId id="425" r:id="rId35"/>
    <p:sldId id="408" r:id="rId36"/>
    <p:sldId id="409" r:id="rId37"/>
    <p:sldId id="399" r:id="rId38"/>
    <p:sldId id="400" r:id="rId39"/>
    <p:sldId id="437" r:id="rId40"/>
    <p:sldId id="438" r:id="rId41"/>
    <p:sldId id="440" r:id="rId42"/>
    <p:sldId id="441" r:id="rId43"/>
    <p:sldId id="429" r:id="rId44"/>
    <p:sldId id="411" r:id="rId45"/>
  </p:sldIdLst>
  <p:sldSz cx="9144000" cy="6858000" type="screen4x3"/>
  <p:notesSz cx="6858000" cy="9144000"/>
  <p:defaultTextStyle>
    <a:defPPr>
      <a:defRPr lang="en-US"/>
    </a:defPPr>
    <a:lvl1pPr algn="l" rtl="0" fontAlgn="base">
      <a:spcBef>
        <a:spcPct val="0"/>
      </a:spcBef>
      <a:spcAft>
        <a:spcPct val="0"/>
      </a:spcAft>
      <a:defRPr sz="1600" b="1" kern="1200">
        <a:solidFill>
          <a:schemeClr val="tx1"/>
        </a:solidFill>
        <a:latin typeface="Arial" charset="0"/>
        <a:ea typeface="+mn-ea"/>
        <a:cs typeface="Arial" charset="0"/>
      </a:defRPr>
    </a:lvl1pPr>
    <a:lvl2pPr marL="457200" algn="l" rtl="0" fontAlgn="base">
      <a:spcBef>
        <a:spcPct val="0"/>
      </a:spcBef>
      <a:spcAft>
        <a:spcPct val="0"/>
      </a:spcAft>
      <a:defRPr sz="1600" b="1" kern="1200">
        <a:solidFill>
          <a:schemeClr val="tx1"/>
        </a:solidFill>
        <a:latin typeface="Arial" charset="0"/>
        <a:ea typeface="+mn-ea"/>
        <a:cs typeface="Arial" charset="0"/>
      </a:defRPr>
    </a:lvl2pPr>
    <a:lvl3pPr marL="914400" algn="l" rtl="0" fontAlgn="base">
      <a:spcBef>
        <a:spcPct val="0"/>
      </a:spcBef>
      <a:spcAft>
        <a:spcPct val="0"/>
      </a:spcAft>
      <a:defRPr sz="1600" b="1" kern="1200">
        <a:solidFill>
          <a:schemeClr val="tx1"/>
        </a:solidFill>
        <a:latin typeface="Arial" charset="0"/>
        <a:ea typeface="+mn-ea"/>
        <a:cs typeface="Arial" charset="0"/>
      </a:defRPr>
    </a:lvl3pPr>
    <a:lvl4pPr marL="1371600" algn="l" rtl="0" fontAlgn="base">
      <a:spcBef>
        <a:spcPct val="0"/>
      </a:spcBef>
      <a:spcAft>
        <a:spcPct val="0"/>
      </a:spcAft>
      <a:defRPr sz="1600" b="1" kern="1200">
        <a:solidFill>
          <a:schemeClr val="tx1"/>
        </a:solidFill>
        <a:latin typeface="Arial" charset="0"/>
        <a:ea typeface="+mn-ea"/>
        <a:cs typeface="Arial" charset="0"/>
      </a:defRPr>
    </a:lvl4pPr>
    <a:lvl5pPr marL="1828800" algn="l" rtl="0" fontAlgn="base">
      <a:spcBef>
        <a:spcPct val="0"/>
      </a:spcBef>
      <a:spcAft>
        <a:spcPct val="0"/>
      </a:spcAft>
      <a:defRPr sz="1600" b="1" kern="1200">
        <a:solidFill>
          <a:schemeClr val="tx1"/>
        </a:solidFill>
        <a:latin typeface="Arial" charset="0"/>
        <a:ea typeface="+mn-ea"/>
        <a:cs typeface="Arial" charset="0"/>
      </a:defRPr>
    </a:lvl5pPr>
    <a:lvl6pPr marL="2286000" algn="l" defTabSz="914400" rtl="0" eaLnBrk="1" latinLnBrk="0" hangingPunct="1">
      <a:defRPr sz="1600" b="1" kern="1200">
        <a:solidFill>
          <a:schemeClr val="tx1"/>
        </a:solidFill>
        <a:latin typeface="Arial" charset="0"/>
        <a:ea typeface="+mn-ea"/>
        <a:cs typeface="Arial" charset="0"/>
      </a:defRPr>
    </a:lvl6pPr>
    <a:lvl7pPr marL="2743200" algn="l" defTabSz="914400" rtl="0" eaLnBrk="1" latinLnBrk="0" hangingPunct="1">
      <a:defRPr sz="1600" b="1" kern="1200">
        <a:solidFill>
          <a:schemeClr val="tx1"/>
        </a:solidFill>
        <a:latin typeface="Arial" charset="0"/>
        <a:ea typeface="+mn-ea"/>
        <a:cs typeface="Arial" charset="0"/>
      </a:defRPr>
    </a:lvl7pPr>
    <a:lvl8pPr marL="3200400" algn="l" defTabSz="914400" rtl="0" eaLnBrk="1" latinLnBrk="0" hangingPunct="1">
      <a:defRPr sz="1600" b="1" kern="1200">
        <a:solidFill>
          <a:schemeClr val="tx1"/>
        </a:solidFill>
        <a:latin typeface="Arial" charset="0"/>
        <a:ea typeface="+mn-ea"/>
        <a:cs typeface="Arial" charset="0"/>
      </a:defRPr>
    </a:lvl8pPr>
    <a:lvl9pPr marL="3657600" algn="l" defTabSz="914400" rtl="0" eaLnBrk="1" latinLnBrk="0" hangingPunct="1">
      <a:defRPr sz="1600"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99"/>
    <a:srgbClr val="000066"/>
    <a:srgbClr val="99FF66"/>
    <a:srgbClr val="FFFF00"/>
    <a:srgbClr val="FFFFFF"/>
    <a:srgbClr val="FFCC00"/>
    <a:srgbClr val="0033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2279" autoAdjust="0"/>
    <p:restoredTop sz="94579" autoAdjust="0"/>
  </p:normalViewPr>
  <p:slideViewPr>
    <p:cSldViewPr>
      <p:cViewPr>
        <p:scale>
          <a:sx n="70" d="100"/>
          <a:sy n="70" d="100"/>
        </p:scale>
        <p:origin x="-1518" y="-12"/>
      </p:cViewPr>
      <p:guideLst>
        <p:guide orient="horz" pos="2160"/>
        <p:guide pos="2880"/>
      </p:guideLst>
    </p:cSldViewPr>
  </p:slideViewPr>
  <p:notesTextViewPr>
    <p:cViewPr>
      <p:scale>
        <a:sx n="100" d="100"/>
        <a:sy n="100" d="100"/>
      </p:scale>
      <p:origin x="0" y="0"/>
    </p:cViewPr>
  </p:notesTextViewPr>
  <p:sorterViewPr>
    <p:cViewPr>
      <p:scale>
        <a:sx n="44" d="100"/>
        <a:sy n="44" d="100"/>
      </p:scale>
      <p:origin x="0" y="2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2CD134-24D8-4FA2-B681-8C7FE0A7A2A6}" type="datetimeFigureOut">
              <a:rPr lang="en-US" smtClean="0"/>
              <a:pPr/>
              <a:t>11/24/2011</a:t>
            </a:fld>
            <a:endParaRPr lang="en-PH"/>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4BE2BC-19E3-4CA9-9D7C-589D8A50473C}" type="slidenum">
              <a:rPr lang="en-PH" smtClean="0"/>
              <a:pPr/>
              <a:t>‹#›</a:t>
            </a:fld>
            <a:endParaRPr lang="en-PH"/>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effectLst/>
                <a:cs typeface="+mn-cs"/>
              </a:defRPr>
            </a:lvl1pPr>
          </a:lstStyle>
          <a:p>
            <a:pPr>
              <a:defRPr/>
            </a:pPr>
            <a:endParaRPr lang="en-US"/>
          </a:p>
        </p:txBody>
      </p:sp>
      <p:sp>
        <p:nvSpPr>
          <p:cNvPr id="1914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cs typeface="+mn-cs"/>
              </a:defRPr>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14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14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effectLst/>
                <a:cs typeface="+mn-cs"/>
              </a:defRPr>
            </a:lvl1pPr>
          </a:lstStyle>
          <a:p>
            <a:pPr>
              <a:defRPr/>
            </a:pPr>
            <a:endParaRPr lang="en-US"/>
          </a:p>
        </p:txBody>
      </p:sp>
      <p:sp>
        <p:nvSpPr>
          <p:cNvPr id="1914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cs typeface="+mn-cs"/>
              </a:defRPr>
            </a:lvl1pPr>
          </a:lstStyle>
          <a:p>
            <a:pPr>
              <a:defRPr/>
            </a:pPr>
            <a:fld id="{2C4175EF-3A35-4A3A-A0AF-0FB3DC94786F}"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FA6CB13-6999-4DF3-AF3D-A8AF382A00A5}" type="slidenum">
              <a:rPr lang="en-US" smtClean="0"/>
              <a:pPr/>
              <a:t>4</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PH" smtClean="0"/>
              <a:t>This is an schematic diagram of single tree-line hedgerow system or agroforestry system that maximizes the complementarity effect by having wider tree spacing from 24-36 meters between tree lines. Our earlier studies indicated that for effective soil erosion control,  grass strips or tree lines should not be wider than 12 meters apart, otherwise soil erosion is greater than the tolerable soil loss of 12 tons per hectare per year. This means that in-between widely spaced tree lines, grass strips like NVS should be established at 8-12 meters apart.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r>
              <a:rPr lang="en-PH" smtClean="0"/>
              <a:t>This is another example with double-tree line system. This is to increase the total number of trees per hectare without compromising the productivity of companion annual crops.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22A1A3C-89D8-4804-9862-6F7A7D1A8A23}" type="slidenum">
              <a:rPr lang="en-US"/>
              <a:pPr/>
              <a:t>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F707989-587B-4F38-8119-6AF4AFCAE6E0}" type="slidenum">
              <a:rPr lang="en-US" smtClean="0">
                <a:latin typeface="Arial" pitchFamily="34" charset="0"/>
                <a:cs typeface="Arial" pitchFamily="34" charset="0"/>
              </a:rPr>
              <a:pPr/>
              <a:t>7</a:t>
            </a:fld>
            <a:endParaRPr lang="en-US" smtClean="0">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xfrm>
            <a:off x="-771525" y="2844800"/>
            <a:ext cx="4572000" cy="3429000"/>
          </a:xfrm>
          <a:ln/>
        </p:spPr>
      </p:sp>
      <p:sp>
        <p:nvSpPr>
          <p:cNvPr id="81924" name="Rectangle 3"/>
          <p:cNvSpPr>
            <a:spLocks noGrp="1" noChangeArrowheads="1"/>
          </p:cNvSpPr>
          <p:nvPr>
            <p:ph type="body" idx="1"/>
          </p:nvPr>
        </p:nvSpPr>
        <p:spPr>
          <a:xfrm>
            <a:off x="3430588" y="2844800"/>
            <a:ext cx="3141662" cy="4114800"/>
          </a:xfrm>
          <a:noFill/>
          <a:ln/>
        </p:spPr>
        <p:txBody>
          <a:bodyPr/>
          <a:lstStyle/>
          <a:p>
            <a:pPr eaLnBrk="1" hangingPunct="1"/>
            <a:endParaRPr lang="en-GB"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PH"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PH"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usaid.gov/" TargetMode="External"/><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USAID logo">
            <a:hlinkClick r:id="rId2"/>
          </p:cNvPr>
          <p:cNvPicPr>
            <a:picLocks noChangeAspect="1" noChangeArrowheads="1"/>
          </p:cNvPicPr>
          <p:nvPr userDrawn="1"/>
        </p:nvPicPr>
        <p:blipFill>
          <a:blip r:embed="rId3"/>
          <a:srcRect l="3857" t="6593" r="3572"/>
          <a:stretch>
            <a:fillRect/>
          </a:stretch>
        </p:blipFill>
        <p:spPr bwMode="auto">
          <a:xfrm>
            <a:off x="7315200" y="6172200"/>
            <a:ext cx="1828800" cy="685800"/>
          </a:xfrm>
          <a:prstGeom prst="rect">
            <a:avLst/>
          </a:prstGeom>
          <a:noFill/>
          <a:ln w="9525">
            <a:noFill/>
            <a:miter lim="800000"/>
            <a:headEnd/>
            <a:tailEnd/>
          </a:ln>
        </p:spPr>
      </p:pic>
      <p:pic>
        <p:nvPicPr>
          <p:cNvPr id="5" name="Picture 18" descr="officelogo"/>
          <p:cNvPicPr>
            <a:picLocks noChangeAspect="1" noChangeArrowheads="1"/>
          </p:cNvPicPr>
          <p:nvPr userDrawn="1"/>
        </p:nvPicPr>
        <p:blipFill>
          <a:blip r:embed="rId4"/>
          <a:srcRect/>
          <a:stretch>
            <a:fillRect/>
          </a:stretch>
        </p:blipFill>
        <p:spPr bwMode="auto">
          <a:xfrm>
            <a:off x="228600" y="152400"/>
            <a:ext cx="1270000" cy="1295400"/>
          </a:xfrm>
          <a:prstGeom prst="rect">
            <a:avLst/>
          </a:prstGeom>
          <a:noFill/>
          <a:ln w="9525">
            <a:noFill/>
            <a:miter lim="800000"/>
            <a:headEnd/>
            <a:tailEnd/>
          </a:ln>
        </p:spPr>
      </p:pic>
      <p:sp>
        <p:nvSpPr>
          <p:cNvPr id="6" name="Text Box 21"/>
          <p:cNvSpPr txBox="1">
            <a:spLocks noChangeArrowheads="1"/>
          </p:cNvSpPr>
          <p:nvPr userDrawn="1"/>
        </p:nvSpPr>
        <p:spPr bwMode="auto">
          <a:xfrm>
            <a:off x="1524000" y="401638"/>
            <a:ext cx="4168775" cy="825500"/>
          </a:xfrm>
          <a:prstGeom prst="rect">
            <a:avLst/>
          </a:prstGeom>
          <a:noFill/>
          <a:ln w="9525">
            <a:noFill/>
            <a:miter lim="800000"/>
            <a:headEnd/>
            <a:tailEnd/>
          </a:ln>
          <a:effectLst/>
        </p:spPr>
        <p:txBody>
          <a:bodyPr wrap="none">
            <a:spAutoFit/>
          </a:bodyPr>
          <a:lstStyle/>
          <a:p>
            <a:pPr>
              <a:defRPr/>
            </a:pPr>
            <a:r>
              <a:rPr lang="en-US">
                <a:solidFill>
                  <a:srgbClr val="FF9966"/>
                </a:solidFill>
                <a:effectLst>
                  <a:outerShdw blurRad="38100" dist="38100" dir="2700000" algn="tl">
                    <a:srgbClr val="000000"/>
                  </a:outerShdw>
                </a:effectLst>
                <a:cs typeface="+mn-cs"/>
              </a:rPr>
              <a:t>Sustainable Agricultural and </a:t>
            </a:r>
          </a:p>
          <a:p>
            <a:pPr>
              <a:defRPr/>
            </a:pPr>
            <a:r>
              <a:rPr lang="en-US">
                <a:solidFill>
                  <a:srgbClr val="FF9966"/>
                </a:solidFill>
                <a:effectLst>
                  <a:outerShdw blurRad="38100" dist="38100" dir="2700000" algn="tl">
                    <a:srgbClr val="000000"/>
                  </a:outerShdw>
                </a:effectLst>
                <a:cs typeface="+mn-cs"/>
              </a:rPr>
              <a:t>Natural Resources Management </a:t>
            </a:r>
          </a:p>
          <a:p>
            <a:pPr>
              <a:defRPr/>
            </a:pPr>
            <a:r>
              <a:rPr lang="en-US">
                <a:solidFill>
                  <a:srgbClr val="FF9966"/>
                </a:solidFill>
                <a:effectLst>
                  <a:outerShdw blurRad="38100" dist="38100" dir="2700000" algn="tl">
                    <a:srgbClr val="000000"/>
                  </a:outerShdw>
                </a:effectLst>
                <a:cs typeface="+mn-cs"/>
              </a:rPr>
              <a:t>Collaborative Research Support Program</a:t>
            </a:r>
          </a:p>
        </p:txBody>
      </p:sp>
      <p:pic>
        <p:nvPicPr>
          <p:cNvPr id="7" name="Picture 22" descr="A&amp;T logo 2"/>
          <p:cNvPicPr>
            <a:picLocks noChangeAspect="1" noChangeArrowheads="1"/>
          </p:cNvPicPr>
          <p:nvPr userDrawn="1"/>
        </p:nvPicPr>
        <p:blipFill>
          <a:blip r:embed="rId5"/>
          <a:srcRect l="5238" t="4286" r="78572" b="66762"/>
          <a:stretch>
            <a:fillRect/>
          </a:stretch>
        </p:blipFill>
        <p:spPr bwMode="auto">
          <a:xfrm>
            <a:off x="0" y="6324600"/>
            <a:ext cx="476250" cy="533400"/>
          </a:xfrm>
          <a:prstGeom prst="rect">
            <a:avLst/>
          </a:prstGeom>
          <a:noFill/>
          <a:ln w="9525">
            <a:noFill/>
            <a:miter lim="800000"/>
            <a:headEnd/>
            <a:tailEnd/>
          </a:ln>
        </p:spPr>
      </p:pic>
      <p:sp>
        <p:nvSpPr>
          <p:cNvPr id="40962" name="Rectangle 2"/>
          <p:cNvSpPr>
            <a:spLocks noGrp="1" noChangeArrowheads="1"/>
          </p:cNvSpPr>
          <p:nvPr>
            <p:ph type="ctrTitle"/>
          </p:nvPr>
        </p:nvSpPr>
        <p:spPr>
          <a:xfrm>
            <a:off x="1066800" y="2057400"/>
            <a:ext cx="7772400" cy="2457450"/>
          </a:xfrm>
        </p:spPr>
        <p:txBody>
          <a:bodyPr/>
          <a:lstStyle>
            <a:lvl1pPr algn="ctr">
              <a:defRPr sz="5400"/>
            </a:lvl1pPr>
          </a:lstStyle>
          <a:p>
            <a:r>
              <a:rPr lang="en-US"/>
              <a:t>Click to edit Master title style</a:t>
            </a:r>
          </a:p>
        </p:txBody>
      </p:sp>
      <p:sp>
        <p:nvSpPr>
          <p:cNvPr id="40963" name="Rectangle 3"/>
          <p:cNvSpPr>
            <a:spLocks noGrp="1" noChangeArrowheads="1"/>
          </p:cNvSpPr>
          <p:nvPr>
            <p:ph type="subTitle" idx="1"/>
          </p:nvPr>
        </p:nvSpPr>
        <p:spPr>
          <a:xfrm>
            <a:off x="1600200" y="4876800"/>
            <a:ext cx="6400800" cy="685800"/>
          </a:xfrm>
        </p:spPr>
        <p:txBody>
          <a:bodyPr/>
          <a:lstStyle>
            <a:lvl1pPr marL="0" indent="0" algn="ctr">
              <a:defRPr/>
            </a:lvl1pPr>
          </a:lstStyle>
          <a:p>
            <a:r>
              <a:rPr lang="en-US"/>
              <a:t>Click to edit Master subtitle style</a:t>
            </a:r>
          </a:p>
        </p:txBody>
      </p:sp>
      <p:sp>
        <p:nvSpPr>
          <p:cNvPr id="8" name="Rectangle 9"/>
          <p:cNvSpPr>
            <a:spLocks noGrp="1" noChangeArrowheads="1"/>
          </p:cNvSpPr>
          <p:nvPr>
            <p:ph type="ftr" sz="quarter" idx="10"/>
          </p:nvPr>
        </p:nvSpPr>
        <p:spPr>
          <a:xfrm>
            <a:off x="457200" y="6305550"/>
            <a:ext cx="3048000" cy="552450"/>
          </a:xfrm>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057400" cy="5821363"/>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609600" y="152400"/>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152400"/>
            <a:ext cx="7543800" cy="1143000"/>
          </a:xfrm>
        </p:spPr>
        <p:txBody>
          <a:bodyPr/>
          <a:lstStyle/>
          <a:p>
            <a:r>
              <a:rPr lang="en-US" smtClean="0"/>
              <a:t>Click to edit Master title style</a:t>
            </a:r>
            <a:endParaRPr lang="en-PH"/>
          </a:p>
        </p:txBody>
      </p:sp>
      <p:sp>
        <p:nvSpPr>
          <p:cNvPr id="3" name="Content Placeholder 2"/>
          <p:cNvSpPr>
            <a:spLocks noGrp="1"/>
          </p:cNvSpPr>
          <p:nvPr>
            <p:ph sz="quarter" idx="1"/>
          </p:nvPr>
        </p:nvSpPr>
        <p:spPr>
          <a:xfrm>
            <a:off x="6096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quarter" idx="2"/>
          </p:nvPr>
        </p:nvSpPr>
        <p:spPr>
          <a:xfrm>
            <a:off x="4800600" y="14478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Content Placeholder 4"/>
          <p:cNvSpPr>
            <a:spLocks noGrp="1"/>
          </p:cNvSpPr>
          <p:nvPr>
            <p:ph sz="quarter" idx="3"/>
          </p:nvPr>
        </p:nvSpPr>
        <p:spPr>
          <a:xfrm>
            <a:off x="609600" y="37861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Content Placeholder 5"/>
          <p:cNvSpPr>
            <a:spLocks noGrp="1"/>
          </p:cNvSpPr>
          <p:nvPr>
            <p:ph sz="quarter" idx="4"/>
          </p:nvPr>
        </p:nvSpPr>
        <p:spPr>
          <a:xfrm>
            <a:off x="4800600" y="37861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52400"/>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3"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P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6096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8006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P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P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P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North Carolina Agricultural </a:t>
            </a:r>
          </a:p>
          <a:p>
            <a:pPr>
              <a:defRPr/>
            </a:pPr>
            <a:r>
              <a:rPr lang="en-US"/>
              <a:t>and Technical State University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hyperlink" Target="http://www.usaid.gov/"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bwMode="auto">
          <a:xfrm>
            <a:off x="1219200" y="1524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39940" name="Rectangle 4"/>
          <p:cNvSpPr>
            <a:spLocks noGrp="1" noChangeArrowheads="1"/>
          </p:cNvSpPr>
          <p:nvPr>
            <p:ph type="body" idx="1"/>
          </p:nvPr>
        </p:nvSpPr>
        <p:spPr bwMode="auto">
          <a:xfrm>
            <a:off x="609600" y="14478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p:txBody>
      </p:sp>
      <p:sp>
        <p:nvSpPr>
          <p:cNvPr id="39941" name="Rectangle 5"/>
          <p:cNvSpPr>
            <a:spLocks noGrp="1" noChangeArrowheads="1"/>
          </p:cNvSpPr>
          <p:nvPr>
            <p:ph type="ftr" sz="quarter" idx="3"/>
          </p:nvPr>
        </p:nvSpPr>
        <p:spPr bwMode="auto">
          <a:xfrm>
            <a:off x="533400" y="6248400"/>
            <a:ext cx="3048000" cy="552450"/>
          </a:xfrm>
          <a:prstGeom prst="rect">
            <a:avLst/>
          </a:prstGeom>
          <a:solidFill>
            <a:srgbClr val="000066"/>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b="0">
                <a:solidFill>
                  <a:srgbClr val="FFCC00"/>
                </a:solidFill>
                <a:effectLst>
                  <a:outerShdw blurRad="38100" dist="38100" dir="2700000" algn="tl">
                    <a:srgbClr val="000000"/>
                  </a:outerShdw>
                </a:effectLst>
                <a:cs typeface="+mn-cs"/>
              </a:defRPr>
            </a:lvl1pPr>
          </a:lstStyle>
          <a:p>
            <a:pPr>
              <a:defRPr/>
            </a:pPr>
            <a:r>
              <a:rPr lang="en-US"/>
              <a:t>North Carolina Agricultural </a:t>
            </a:r>
          </a:p>
          <a:p>
            <a:pPr>
              <a:defRPr/>
            </a:pPr>
            <a:r>
              <a:rPr lang="en-US"/>
              <a:t>and Technical State University</a:t>
            </a:r>
          </a:p>
        </p:txBody>
      </p:sp>
      <p:pic>
        <p:nvPicPr>
          <p:cNvPr id="3077" name="Picture 6" descr="smallant"/>
          <p:cNvPicPr>
            <a:picLocks noChangeAspect="1" noChangeArrowheads="1"/>
          </p:cNvPicPr>
          <p:nvPr/>
        </p:nvPicPr>
        <p:blipFill>
          <a:blip r:embed="rId15"/>
          <a:srcRect/>
          <a:stretch>
            <a:fillRect/>
          </a:stretch>
        </p:blipFill>
        <p:spPr bwMode="auto">
          <a:xfrm>
            <a:off x="3124200" y="6343650"/>
            <a:ext cx="195263" cy="209550"/>
          </a:xfrm>
          <a:prstGeom prst="rect">
            <a:avLst/>
          </a:prstGeom>
          <a:noFill/>
          <a:ln w="9525">
            <a:noFill/>
            <a:miter lim="800000"/>
            <a:headEnd/>
            <a:tailEnd/>
          </a:ln>
        </p:spPr>
      </p:pic>
      <p:pic>
        <p:nvPicPr>
          <p:cNvPr id="3078" name="Picture 12" descr="USAID logo">
            <a:hlinkClick r:id="rId16"/>
          </p:cNvPr>
          <p:cNvPicPr>
            <a:picLocks noChangeAspect="1" noChangeArrowheads="1"/>
          </p:cNvPicPr>
          <p:nvPr/>
        </p:nvPicPr>
        <p:blipFill>
          <a:blip r:embed="rId17"/>
          <a:srcRect t="3999" r="3572"/>
          <a:stretch>
            <a:fillRect/>
          </a:stretch>
        </p:blipFill>
        <p:spPr bwMode="auto">
          <a:xfrm>
            <a:off x="7239000" y="6153150"/>
            <a:ext cx="1905000" cy="704850"/>
          </a:xfrm>
          <a:prstGeom prst="rect">
            <a:avLst/>
          </a:prstGeom>
          <a:noFill/>
          <a:ln w="9525">
            <a:noFill/>
            <a:miter lim="800000"/>
            <a:headEnd/>
            <a:tailEnd/>
          </a:ln>
        </p:spPr>
      </p:pic>
      <p:pic>
        <p:nvPicPr>
          <p:cNvPr id="3079" name="Picture 16" descr="officelogo"/>
          <p:cNvPicPr>
            <a:picLocks noChangeAspect="1" noChangeArrowheads="1"/>
          </p:cNvPicPr>
          <p:nvPr/>
        </p:nvPicPr>
        <p:blipFill>
          <a:blip r:embed="rId18"/>
          <a:srcRect/>
          <a:stretch>
            <a:fillRect/>
          </a:stretch>
        </p:blipFill>
        <p:spPr bwMode="auto">
          <a:xfrm>
            <a:off x="0" y="0"/>
            <a:ext cx="1046163" cy="1066800"/>
          </a:xfrm>
          <a:prstGeom prst="rect">
            <a:avLst/>
          </a:prstGeom>
          <a:noFill/>
          <a:ln w="9525">
            <a:noFill/>
            <a:miter lim="800000"/>
            <a:headEnd/>
            <a:tailEnd/>
          </a:ln>
        </p:spPr>
      </p:pic>
      <p:sp>
        <p:nvSpPr>
          <p:cNvPr id="39955" name="Rectangle 19"/>
          <p:cNvSpPr>
            <a:spLocks noChangeArrowheads="1"/>
          </p:cNvSpPr>
          <p:nvPr/>
        </p:nvSpPr>
        <p:spPr bwMode="auto">
          <a:xfrm>
            <a:off x="457200" y="6305550"/>
            <a:ext cx="3048000" cy="552450"/>
          </a:xfrm>
          <a:prstGeom prst="rect">
            <a:avLst/>
          </a:prstGeom>
          <a:solidFill>
            <a:srgbClr val="000066"/>
          </a:solidFill>
          <a:ln w="9525">
            <a:noFill/>
            <a:miter lim="800000"/>
            <a:headEnd/>
            <a:tailEnd/>
          </a:ln>
          <a:effectLst/>
        </p:spPr>
        <p:txBody>
          <a:bodyPr/>
          <a:lstStyle/>
          <a:p>
            <a:pPr>
              <a:defRPr/>
            </a:pPr>
            <a:r>
              <a:rPr lang="en-US" b="0">
                <a:solidFill>
                  <a:srgbClr val="FFCC00"/>
                </a:solidFill>
                <a:effectLst>
                  <a:outerShdw blurRad="38100" dist="38100" dir="2700000" algn="tl">
                    <a:srgbClr val="000000"/>
                  </a:outerShdw>
                </a:effectLst>
                <a:cs typeface="+mn-cs"/>
              </a:rPr>
              <a:t>North Carolina Agricultural </a:t>
            </a:r>
          </a:p>
          <a:p>
            <a:pPr>
              <a:defRPr/>
            </a:pPr>
            <a:r>
              <a:rPr lang="en-US" b="0">
                <a:solidFill>
                  <a:srgbClr val="FFCC00"/>
                </a:solidFill>
                <a:effectLst>
                  <a:outerShdw blurRad="38100" dist="38100" dir="2700000" algn="tl">
                    <a:srgbClr val="000000"/>
                  </a:outerShdw>
                </a:effectLst>
                <a:cs typeface="+mn-cs"/>
              </a:rPr>
              <a:t>and Technical State University</a:t>
            </a:r>
          </a:p>
        </p:txBody>
      </p:sp>
      <p:pic>
        <p:nvPicPr>
          <p:cNvPr id="3081" name="Picture 20" descr="A&amp;T logo 2"/>
          <p:cNvPicPr>
            <a:picLocks noChangeAspect="1" noChangeArrowheads="1"/>
          </p:cNvPicPr>
          <p:nvPr/>
        </p:nvPicPr>
        <p:blipFill>
          <a:blip r:embed="rId19"/>
          <a:srcRect l="5238" t="4286" r="78572" b="66762"/>
          <a:stretch>
            <a:fillRect/>
          </a:stretch>
        </p:blipFill>
        <p:spPr bwMode="auto">
          <a:xfrm>
            <a:off x="0" y="6324600"/>
            <a:ext cx="476250"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2"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400" b="1">
          <a:solidFill>
            <a:srgbClr val="FFCC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rgbClr val="FFCC00"/>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b="1">
          <a:solidFill>
            <a:srgbClr val="FFCC00"/>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b="1">
          <a:solidFill>
            <a:srgbClr val="FFCC00"/>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b="1">
          <a:solidFill>
            <a:srgbClr val="FFCC00"/>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b="1">
          <a:solidFill>
            <a:srgbClr val="FFCC00"/>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b="1">
          <a:solidFill>
            <a:srgbClr val="FFCC00"/>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b="1">
          <a:solidFill>
            <a:srgbClr val="FFCC00"/>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b="1">
          <a:solidFill>
            <a:srgbClr val="FFCC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0" descr="Welcome to the UP System Homepage"/>
          <p:cNvPicPr>
            <a:picLocks noChangeAspect="1" noChangeArrowheads="1"/>
          </p:cNvPicPr>
          <p:nvPr/>
        </p:nvPicPr>
        <p:blipFill>
          <a:blip r:embed="rId3"/>
          <a:srcRect/>
          <a:stretch>
            <a:fillRect/>
          </a:stretch>
        </p:blipFill>
        <p:spPr bwMode="auto">
          <a:xfrm>
            <a:off x="5562600" y="6172200"/>
            <a:ext cx="1143000" cy="685800"/>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3352800" y="6172200"/>
            <a:ext cx="1524000" cy="685800"/>
          </a:xfrm>
          <a:prstGeom prst="rect">
            <a:avLst/>
          </a:prstGeom>
          <a:noFill/>
          <a:ln w="9525">
            <a:noFill/>
            <a:miter lim="800000"/>
            <a:headEnd/>
            <a:tailEnd/>
          </a:ln>
        </p:spPr>
      </p:pic>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21" name="Content Placeholder 20"/>
          <p:cNvSpPr>
            <a:spLocks noGrp="1"/>
          </p:cNvSpPr>
          <p:nvPr>
            <p:ph sz="half" idx="1"/>
          </p:nvPr>
        </p:nvSpPr>
        <p:spPr>
          <a:xfrm>
            <a:off x="228600" y="1219200"/>
            <a:ext cx="8458200" cy="2438401"/>
          </a:xfrm>
        </p:spPr>
        <p:txBody>
          <a:bodyPr/>
          <a:lstStyle/>
          <a:p>
            <a:pPr marL="0" indent="0" eaLnBrk="1" hangingPunct="1">
              <a:spcBef>
                <a:spcPct val="0"/>
              </a:spcBef>
              <a:buFontTx/>
              <a:buNone/>
              <a:defRPr/>
            </a:pPr>
            <a:r>
              <a:rPr lang="en-US" sz="3600" b="1" i="1" dirty="0" smtClean="0">
                <a:solidFill>
                  <a:schemeClr val="bg1"/>
                </a:solidFill>
              </a:rPr>
              <a:t>Developing Conservation Agriculture in the Philippines </a:t>
            </a:r>
            <a:endParaRPr lang="en-US" sz="2400" b="1" i="1" dirty="0" smtClean="0">
              <a:solidFill>
                <a:schemeClr val="bg1"/>
              </a:solidFill>
            </a:endParaRPr>
          </a:p>
          <a:p>
            <a:pPr marL="0" indent="0" eaLnBrk="1" hangingPunct="1">
              <a:spcBef>
                <a:spcPct val="0"/>
              </a:spcBef>
              <a:buFontTx/>
              <a:buNone/>
              <a:defRPr/>
            </a:pPr>
            <a:endParaRPr lang="en-US" sz="600" b="1" dirty="0" smtClean="0"/>
          </a:p>
          <a:p>
            <a:pPr>
              <a:defRPr/>
            </a:pPr>
            <a:endParaRPr lang="en-PH" dirty="0"/>
          </a:p>
        </p:txBody>
      </p:sp>
      <p:pic>
        <p:nvPicPr>
          <p:cNvPr id="5128" name="Content Placeholder 22" descr="IMG_9446.JPG"/>
          <p:cNvPicPr>
            <a:picLocks noGrp="1" noChangeAspect="1"/>
          </p:cNvPicPr>
          <p:nvPr>
            <p:ph sz="half" idx="2"/>
          </p:nvPr>
        </p:nvPicPr>
        <p:blipFill>
          <a:blip r:embed="rId5" cstate="print"/>
          <a:srcRect b="5882"/>
          <a:stretch>
            <a:fillRect/>
          </a:stretch>
        </p:blipFill>
        <p:spPr>
          <a:xfrm>
            <a:off x="5562600" y="2209800"/>
            <a:ext cx="3352800" cy="3048000"/>
          </a:xfrm>
        </p:spPr>
      </p:pic>
      <p:sp>
        <p:nvSpPr>
          <p:cNvPr id="9" name="TextBox 8"/>
          <p:cNvSpPr txBox="1"/>
          <p:nvPr/>
        </p:nvSpPr>
        <p:spPr>
          <a:xfrm>
            <a:off x="609600" y="3657600"/>
            <a:ext cx="4876800" cy="1200329"/>
          </a:xfrm>
          <a:prstGeom prst="rect">
            <a:avLst/>
          </a:prstGeom>
          <a:noFill/>
        </p:spPr>
        <p:txBody>
          <a:bodyPr wrap="square" rtlCol="0">
            <a:spAutoFit/>
          </a:bodyPr>
          <a:lstStyle/>
          <a:p>
            <a:pPr>
              <a:defRPr/>
            </a:pPr>
            <a:r>
              <a:rPr lang="en-US" sz="2400" i="1" dirty="0" smtClean="0">
                <a:solidFill>
                  <a:schemeClr val="bg1"/>
                </a:solidFill>
              </a:rPr>
              <a:t>Agustin R. Mercado, Jr.,  ICRAF</a:t>
            </a:r>
          </a:p>
          <a:p>
            <a:pPr>
              <a:defRPr/>
            </a:pPr>
            <a:r>
              <a:rPr lang="en-US" sz="2400" i="1" dirty="0" smtClean="0">
                <a:solidFill>
                  <a:schemeClr val="bg1"/>
                </a:solidFill>
              </a:rPr>
              <a:t>Manuel Reyes, NCAT</a:t>
            </a:r>
          </a:p>
          <a:p>
            <a:pPr>
              <a:defRPr/>
            </a:pPr>
            <a:r>
              <a:rPr lang="en-US" sz="2400" i="1" dirty="0" smtClean="0">
                <a:solidFill>
                  <a:schemeClr val="bg1"/>
                </a:solidFill>
              </a:rPr>
              <a:t>Vic Ella, UPLB</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p:txBody>
          <a:bodyPr/>
          <a:lstStyle/>
          <a:p>
            <a:pPr>
              <a:defRPr/>
            </a:pPr>
            <a:r>
              <a:rPr lang="en-PH" sz="3600" dirty="0" smtClean="0">
                <a:solidFill>
                  <a:schemeClr val="bg1"/>
                </a:solidFill>
              </a:rPr>
              <a:t>The researcher managed trial (RMT): Treatments</a:t>
            </a:r>
            <a:endParaRPr lang="en-PH" sz="3600" dirty="0">
              <a:solidFill>
                <a:schemeClr val="bg1"/>
              </a:solidFill>
            </a:endParaRPr>
          </a:p>
        </p:txBody>
      </p:sp>
      <p:sp>
        <p:nvSpPr>
          <p:cNvPr id="14" name="Content Placeholder 13"/>
          <p:cNvSpPr>
            <a:spLocks noGrp="1"/>
          </p:cNvSpPr>
          <p:nvPr>
            <p:ph idx="1"/>
          </p:nvPr>
        </p:nvSpPr>
        <p:spPr/>
        <p:txBody>
          <a:bodyPr/>
          <a:lstStyle/>
          <a:p>
            <a:pPr>
              <a:buFontTx/>
              <a:buNone/>
              <a:defRPr/>
            </a:pPr>
            <a:r>
              <a:rPr lang="en-PH" sz="2000" b="1" dirty="0" smtClean="0"/>
              <a:t>T1 - Maize + </a:t>
            </a:r>
            <a:r>
              <a:rPr lang="en-PH" sz="2000" b="1" dirty="0" err="1" smtClean="0"/>
              <a:t>Arachis</a:t>
            </a:r>
            <a:r>
              <a:rPr lang="en-PH" sz="2000" b="1" dirty="0" smtClean="0"/>
              <a:t> </a:t>
            </a:r>
            <a:r>
              <a:rPr lang="en-PH" sz="2000" b="1" dirty="0" err="1" smtClean="0"/>
              <a:t>pintoi</a:t>
            </a:r>
            <a:r>
              <a:rPr lang="en-PH" sz="2000" b="1" dirty="0" smtClean="0"/>
              <a:t> (AP) - Maize + AP</a:t>
            </a:r>
          </a:p>
          <a:p>
            <a:pPr>
              <a:buFontTx/>
              <a:buNone/>
              <a:defRPr/>
            </a:pPr>
            <a:r>
              <a:rPr lang="en-PH" sz="2000" b="1" dirty="0" smtClean="0"/>
              <a:t>T2 - Maize + </a:t>
            </a:r>
            <a:r>
              <a:rPr lang="en-PH" sz="2000" b="1" dirty="0" err="1" smtClean="0"/>
              <a:t>Sytlosanthes</a:t>
            </a:r>
            <a:r>
              <a:rPr lang="en-PH" sz="2000" b="1" dirty="0" smtClean="0"/>
              <a:t> </a:t>
            </a:r>
            <a:r>
              <a:rPr lang="en-PH" sz="2000" b="1" dirty="0" err="1" smtClean="0"/>
              <a:t>guinanensis</a:t>
            </a:r>
            <a:r>
              <a:rPr lang="en-PH" sz="2000" b="1" dirty="0" smtClean="0"/>
              <a:t> (SG)- Fallow</a:t>
            </a:r>
          </a:p>
          <a:p>
            <a:pPr>
              <a:buFontTx/>
              <a:buNone/>
              <a:defRPr/>
            </a:pPr>
            <a:r>
              <a:rPr lang="en-PH" sz="2000" b="1" dirty="0" smtClean="0"/>
              <a:t>T3 - Maize + Cowpea (CP)- Upland rice + CP</a:t>
            </a:r>
          </a:p>
          <a:p>
            <a:pPr>
              <a:buFontTx/>
              <a:buNone/>
              <a:defRPr/>
            </a:pPr>
            <a:r>
              <a:rPr lang="en-PH" sz="2000" b="1" dirty="0" smtClean="0"/>
              <a:t>T4 - Maize + Rice beans (RB) - Maize + RB</a:t>
            </a:r>
          </a:p>
          <a:p>
            <a:pPr>
              <a:buFontTx/>
              <a:buNone/>
              <a:defRPr/>
            </a:pPr>
            <a:r>
              <a:rPr lang="en-PH" sz="2000" b="1" dirty="0" smtClean="0"/>
              <a:t>T5 - Cassava + </a:t>
            </a:r>
            <a:r>
              <a:rPr lang="en-PH" sz="2000" b="1" dirty="0" err="1" smtClean="0"/>
              <a:t>Stylo</a:t>
            </a:r>
            <a:endParaRPr lang="en-PH" sz="2000" b="1" dirty="0" smtClean="0"/>
          </a:p>
          <a:p>
            <a:pPr>
              <a:buFontTx/>
              <a:buNone/>
              <a:defRPr/>
            </a:pPr>
            <a:r>
              <a:rPr lang="en-PH" sz="2000" b="1" dirty="0" smtClean="0"/>
              <a:t>T6 . Farmer’s practice</a:t>
            </a:r>
          </a:p>
          <a:p>
            <a:pPr>
              <a:buFontTx/>
              <a:buNone/>
              <a:defRPr/>
            </a:pPr>
            <a:endParaRPr lang="en-PH" sz="2000" dirty="0" smtClean="0"/>
          </a:p>
          <a:p>
            <a:pPr>
              <a:buFontTx/>
              <a:buNone/>
              <a:defRPr/>
            </a:pPr>
            <a:r>
              <a:rPr lang="en-PH" sz="2400" b="1" dirty="0" smtClean="0">
                <a:solidFill>
                  <a:schemeClr val="bg1"/>
                </a:solidFill>
              </a:rPr>
              <a:t>Two fertility  levels: </a:t>
            </a:r>
          </a:p>
          <a:p>
            <a:pPr>
              <a:defRPr/>
            </a:pPr>
            <a:r>
              <a:rPr lang="en-PH" sz="2000" dirty="0" smtClean="0"/>
              <a:t>0-30-0 N P</a:t>
            </a:r>
            <a:r>
              <a:rPr lang="en-PH" sz="2000" baseline="-25000" dirty="0" smtClean="0"/>
              <a:t>2</a:t>
            </a:r>
            <a:r>
              <a:rPr lang="en-PH" sz="2000" dirty="0" smtClean="0"/>
              <a:t>O</a:t>
            </a:r>
            <a:r>
              <a:rPr lang="en-PH" sz="2000" baseline="-25000" dirty="0" smtClean="0"/>
              <a:t>5</a:t>
            </a:r>
            <a:r>
              <a:rPr lang="en-PH" sz="2000" dirty="0" smtClean="0"/>
              <a:t>K</a:t>
            </a:r>
            <a:r>
              <a:rPr lang="en-PH" sz="2000" baseline="-25000" dirty="0" smtClean="0"/>
              <a:t>2</a:t>
            </a:r>
            <a:r>
              <a:rPr lang="en-PH" sz="2000" dirty="0" smtClean="0"/>
              <a:t>O (Low fertility); 120-60-60 P</a:t>
            </a:r>
            <a:r>
              <a:rPr lang="en-PH" sz="2000" baseline="-25000" dirty="0" smtClean="0"/>
              <a:t>2</a:t>
            </a:r>
            <a:r>
              <a:rPr lang="en-PH" sz="2000" dirty="0" smtClean="0"/>
              <a:t>O</a:t>
            </a:r>
            <a:r>
              <a:rPr lang="en-PH" sz="2000" baseline="-25000" dirty="0" smtClean="0"/>
              <a:t>5</a:t>
            </a:r>
            <a:r>
              <a:rPr lang="en-PH" sz="2000" dirty="0" smtClean="0"/>
              <a:t>K</a:t>
            </a:r>
            <a:r>
              <a:rPr lang="en-PH" sz="2000" baseline="-25000" dirty="0" smtClean="0"/>
              <a:t>2</a:t>
            </a:r>
            <a:r>
              <a:rPr lang="en-PH" sz="2000" dirty="0" smtClean="0"/>
              <a:t>O </a:t>
            </a:r>
            <a:r>
              <a:rPr lang="en-PH" sz="1600" dirty="0" smtClean="0"/>
              <a:t>(new modification )</a:t>
            </a:r>
          </a:p>
          <a:p>
            <a:pPr>
              <a:defRPr/>
            </a:pPr>
            <a:r>
              <a:rPr lang="en-PH" sz="2000" dirty="0" smtClean="0"/>
              <a:t>60-30-30 N P</a:t>
            </a:r>
            <a:r>
              <a:rPr lang="en-PH" sz="2000" baseline="-25000" dirty="0" smtClean="0"/>
              <a:t>2</a:t>
            </a:r>
            <a:r>
              <a:rPr lang="en-PH" sz="2000" dirty="0" smtClean="0"/>
              <a:t>O</a:t>
            </a:r>
            <a:r>
              <a:rPr lang="en-PH" sz="2000" baseline="-25000" dirty="0" smtClean="0"/>
              <a:t>5</a:t>
            </a:r>
            <a:r>
              <a:rPr lang="en-PH" sz="2000" dirty="0" smtClean="0"/>
              <a:t>K</a:t>
            </a:r>
            <a:r>
              <a:rPr lang="en-PH" sz="2000" baseline="-25000" dirty="0" smtClean="0"/>
              <a:t>2</a:t>
            </a:r>
            <a:r>
              <a:rPr lang="en-PH" sz="2000" dirty="0" smtClean="0"/>
              <a:t>O (Moderate fertility)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a:xfrm>
            <a:off x="990600" y="0"/>
            <a:ext cx="7543800" cy="1143000"/>
          </a:xfrm>
        </p:spPr>
        <p:txBody>
          <a:bodyPr/>
          <a:lstStyle/>
          <a:p>
            <a:pPr algn="ctr">
              <a:defRPr/>
            </a:pPr>
            <a:r>
              <a:rPr lang="en-PH" dirty="0" smtClean="0"/>
              <a:t>Field layout </a:t>
            </a:r>
            <a:endParaRPr lang="en-PH" dirty="0"/>
          </a:p>
        </p:txBody>
      </p:sp>
      <p:pic>
        <p:nvPicPr>
          <p:cNvPr id="9223" name="Content Placeholder 13" descr="IMG_3045.jpg"/>
          <p:cNvPicPr>
            <a:picLocks noGrp="1" noChangeAspect="1"/>
          </p:cNvPicPr>
          <p:nvPr>
            <p:ph sz="half" idx="1"/>
          </p:nvPr>
        </p:nvPicPr>
        <p:blipFill>
          <a:blip r:embed="rId3"/>
          <a:srcRect l="3773" t="28117" r="18867" b="31630"/>
          <a:stretch>
            <a:fillRect/>
          </a:stretch>
        </p:blipFill>
        <p:spPr>
          <a:xfrm>
            <a:off x="990600" y="990600"/>
            <a:ext cx="7086600" cy="2819400"/>
          </a:xfrm>
        </p:spPr>
      </p:pic>
      <p:pic>
        <p:nvPicPr>
          <p:cNvPr id="9224" name="Content Placeholder 15" descr="IMG_3137.jpg"/>
          <p:cNvPicPr>
            <a:picLocks noGrp="1" noChangeAspect="1"/>
          </p:cNvPicPr>
          <p:nvPr>
            <p:ph sz="half" idx="2"/>
          </p:nvPr>
        </p:nvPicPr>
        <p:blipFill>
          <a:blip r:embed="rId4"/>
          <a:srcRect t="27010" r="13208" b="19051"/>
          <a:stretch>
            <a:fillRect/>
          </a:stretch>
        </p:blipFill>
        <p:spPr>
          <a:xfrm>
            <a:off x="990600" y="3962400"/>
            <a:ext cx="7086600" cy="2590800"/>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1143000"/>
          </a:xfrm>
        </p:spPr>
        <p:txBody>
          <a:bodyPr/>
          <a:lstStyle/>
          <a:p>
            <a:r>
              <a:rPr lang="en-PH" sz="2800" dirty="0" smtClean="0"/>
              <a:t>Researcher-managed CAPS experiment</a:t>
            </a:r>
            <a:endParaRPr lang="en-PH" sz="2800" dirty="0"/>
          </a:p>
        </p:txBody>
      </p:sp>
      <p:pic>
        <p:nvPicPr>
          <p:cNvPr id="115714" name="Picture 2" descr="H:\DCIM\100CANON\IMG_6431.JPG"/>
          <p:cNvPicPr>
            <a:picLocks noGrp="1" noChangeAspect="1" noChangeArrowheads="1"/>
          </p:cNvPicPr>
          <p:nvPr>
            <p:ph idx="1"/>
          </p:nvPr>
        </p:nvPicPr>
        <p:blipFill>
          <a:blip r:embed="rId2" cstate="print"/>
          <a:srcRect/>
          <a:stretch>
            <a:fillRect/>
          </a:stretch>
        </p:blipFill>
        <p:spPr bwMode="auto">
          <a:xfrm>
            <a:off x="533400" y="990600"/>
            <a:ext cx="8377978" cy="529986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152400"/>
            <a:ext cx="7924800" cy="1143000"/>
          </a:xfrm>
        </p:spPr>
        <p:txBody>
          <a:bodyPr/>
          <a:lstStyle/>
          <a:p>
            <a:r>
              <a:rPr lang="en-PH" sz="2400" dirty="0" smtClean="0"/>
              <a:t>System </a:t>
            </a:r>
            <a:r>
              <a:rPr lang="en-PH" sz="2400" dirty="0" err="1" smtClean="0"/>
              <a:t>phenology</a:t>
            </a:r>
            <a:r>
              <a:rPr lang="en-PH" sz="2400" dirty="0" smtClean="0"/>
              <a:t> of conservation agriculture production systems. </a:t>
            </a:r>
            <a:r>
              <a:rPr lang="en-PH" sz="2000" dirty="0" err="1" smtClean="0"/>
              <a:t>Claveria</a:t>
            </a:r>
            <a:r>
              <a:rPr lang="en-PH" sz="2000" dirty="0" smtClean="0"/>
              <a:t>, </a:t>
            </a:r>
            <a:r>
              <a:rPr lang="en-PH" sz="2000" dirty="0" err="1" smtClean="0"/>
              <a:t>Misamis</a:t>
            </a:r>
            <a:r>
              <a:rPr lang="en-PH" sz="2000" dirty="0" smtClean="0"/>
              <a:t> Oriental, Philippines</a:t>
            </a:r>
            <a:endParaRPr lang="en-PH" sz="2000" dirty="0"/>
          </a:p>
        </p:txBody>
      </p:sp>
      <p:pic>
        <p:nvPicPr>
          <p:cNvPr id="10" name="Content Placeholder 9"/>
          <p:cNvPicPr>
            <a:picLocks noGrp="1"/>
          </p:cNvPicPr>
          <p:nvPr>
            <p:ph idx="1"/>
          </p:nvPr>
        </p:nvPicPr>
        <p:blipFill>
          <a:blip r:embed="rId2" cstate="print"/>
          <a:srcRect/>
          <a:stretch>
            <a:fillRect/>
          </a:stretch>
        </p:blipFill>
        <p:spPr bwMode="auto">
          <a:xfrm>
            <a:off x="228600" y="1371600"/>
            <a:ext cx="8610600" cy="5105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a:xfrm>
            <a:off x="1219200" y="228600"/>
            <a:ext cx="6477000" cy="1143000"/>
          </a:xfrm>
        </p:spPr>
        <p:txBody>
          <a:bodyPr/>
          <a:lstStyle/>
          <a:p>
            <a:pPr>
              <a:defRPr/>
            </a:pPr>
            <a:r>
              <a:rPr lang="en-PH" dirty="0" smtClean="0"/>
              <a:t>Maize + </a:t>
            </a:r>
            <a:r>
              <a:rPr lang="en-PH" dirty="0" err="1" smtClean="0"/>
              <a:t>Arachis</a:t>
            </a:r>
            <a:r>
              <a:rPr lang="en-PH" dirty="0" smtClean="0"/>
              <a:t> </a:t>
            </a:r>
            <a:r>
              <a:rPr lang="en-PH" dirty="0" err="1" smtClean="0"/>
              <a:t>pintoi</a:t>
            </a:r>
            <a:endParaRPr lang="en-PH" dirty="0"/>
          </a:p>
        </p:txBody>
      </p:sp>
      <p:sp>
        <p:nvSpPr>
          <p:cNvPr id="10" name="Text Placeholder 9"/>
          <p:cNvSpPr>
            <a:spLocks noGrp="1"/>
          </p:cNvSpPr>
          <p:nvPr>
            <p:ph type="body" idx="1"/>
          </p:nvPr>
        </p:nvSpPr>
        <p:spPr/>
        <p:txBody>
          <a:bodyPr/>
          <a:lstStyle/>
          <a:p>
            <a:pPr>
              <a:defRPr/>
            </a:pPr>
            <a:endParaRPr lang="en-PH"/>
          </a:p>
        </p:txBody>
      </p:sp>
      <p:pic>
        <p:nvPicPr>
          <p:cNvPr id="12296" name="Content Placeholder 7" descr="003.JPG"/>
          <p:cNvPicPr>
            <a:picLocks noGrp="1" noChangeAspect="1"/>
          </p:cNvPicPr>
          <p:nvPr>
            <p:ph sz="half" idx="2"/>
          </p:nvPr>
        </p:nvPicPr>
        <p:blipFill>
          <a:blip r:embed="rId3"/>
          <a:srcRect/>
          <a:stretch>
            <a:fillRect/>
          </a:stretch>
        </p:blipFill>
        <p:spPr>
          <a:xfrm>
            <a:off x="995363" y="2174875"/>
            <a:ext cx="3271837" cy="3951288"/>
          </a:xfrm>
        </p:spPr>
      </p:pic>
      <p:sp>
        <p:nvSpPr>
          <p:cNvPr id="14" name="Text Placeholder 13"/>
          <p:cNvSpPr>
            <a:spLocks noGrp="1"/>
          </p:cNvSpPr>
          <p:nvPr>
            <p:ph type="body" sz="quarter" idx="3"/>
          </p:nvPr>
        </p:nvSpPr>
        <p:spPr/>
        <p:txBody>
          <a:bodyPr/>
          <a:lstStyle/>
          <a:p>
            <a:pPr>
              <a:defRPr/>
            </a:pPr>
            <a:endParaRPr lang="en-PH"/>
          </a:p>
        </p:txBody>
      </p:sp>
      <p:pic>
        <p:nvPicPr>
          <p:cNvPr id="12298" name="Content Placeholder 15" descr="359.JPG"/>
          <p:cNvPicPr>
            <a:picLocks noGrp="1" noChangeAspect="1"/>
          </p:cNvPicPr>
          <p:nvPr>
            <p:ph sz="quarter" idx="4"/>
          </p:nvPr>
        </p:nvPicPr>
        <p:blipFill>
          <a:blip r:embed="rId4"/>
          <a:srcRect/>
          <a:stretch>
            <a:fillRect/>
          </a:stretch>
        </p:blipFill>
        <p:spPr>
          <a:xfrm>
            <a:off x="4800600" y="2209800"/>
            <a:ext cx="3886200" cy="3810000"/>
          </a:xfr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p:txBody>
          <a:bodyPr/>
          <a:lstStyle/>
          <a:p>
            <a:pPr algn="ctr">
              <a:defRPr/>
            </a:pPr>
            <a:r>
              <a:rPr lang="en-PH" dirty="0" smtClean="0"/>
              <a:t>Maize + </a:t>
            </a:r>
            <a:r>
              <a:rPr lang="en-PH" dirty="0" err="1" smtClean="0"/>
              <a:t>Stylo</a:t>
            </a:r>
            <a:r>
              <a:rPr lang="en-PH" dirty="0" smtClean="0"/>
              <a:t> – Fallow </a:t>
            </a:r>
            <a:endParaRPr lang="en-PH" dirty="0"/>
          </a:p>
        </p:txBody>
      </p:sp>
      <p:sp>
        <p:nvSpPr>
          <p:cNvPr id="10" name="Text Placeholder 9"/>
          <p:cNvSpPr>
            <a:spLocks noGrp="1"/>
          </p:cNvSpPr>
          <p:nvPr>
            <p:ph type="body" idx="1"/>
          </p:nvPr>
        </p:nvSpPr>
        <p:spPr/>
        <p:txBody>
          <a:bodyPr/>
          <a:lstStyle/>
          <a:p>
            <a:pPr>
              <a:defRPr/>
            </a:pPr>
            <a:endParaRPr lang="en-PH"/>
          </a:p>
        </p:txBody>
      </p:sp>
      <p:pic>
        <p:nvPicPr>
          <p:cNvPr id="13320" name="Content Placeholder 7" descr="006.JPG"/>
          <p:cNvPicPr>
            <a:picLocks noGrp="1" noChangeAspect="1"/>
          </p:cNvPicPr>
          <p:nvPr>
            <p:ph sz="half" idx="2"/>
          </p:nvPr>
        </p:nvPicPr>
        <p:blipFill>
          <a:blip r:embed="rId3"/>
          <a:srcRect/>
          <a:stretch>
            <a:fillRect/>
          </a:stretch>
        </p:blipFill>
        <p:spPr>
          <a:xfrm>
            <a:off x="457200" y="2635250"/>
            <a:ext cx="4040188" cy="3030538"/>
          </a:xfrm>
        </p:spPr>
      </p:pic>
      <p:sp>
        <p:nvSpPr>
          <p:cNvPr id="14" name="Text Placeholder 13"/>
          <p:cNvSpPr>
            <a:spLocks noGrp="1"/>
          </p:cNvSpPr>
          <p:nvPr>
            <p:ph type="body" sz="quarter" idx="3"/>
          </p:nvPr>
        </p:nvSpPr>
        <p:spPr/>
        <p:txBody>
          <a:bodyPr/>
          <a:lstStyle/>
          <a:p>
            <a:pPr>
              <a:defRPr/>
            </a:pPr>
            <a:endParaRPr lang="en-PH"/>
          </a:p>
        </p:txBody>
      </p:sp>
      <p:pic>
        <p:nvPicPr>
          <p:cNvPr id="13322" name="Content Placeholder 16" descr="671.JPG"/>
          <p:cNvPicPr>
            <a:picLocks noGrp="1" noChangeAspect="1"/>
          </p:cNvPicPr>
          <p:nvPr>
            <p:ph sz="quarter" idx="4"/>
          </p:nvPr>
        </p:nvPicPr>
        <p:blipFill>
          <a:blip r:embed="rId4"/>
          <a:srcRect/>
          <a:stretch>
            <a:fillRect/>
          </a:stretch>
        </p:blipFill>
        <p:spPr>
          <a:xfrm>
            <a:off x="4645025" y="2635250"/>
            <a:ext cx="4041775" cy="3030538"/>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9" name="Title 18"/>
          <p:cNvSpPr>
            <a:spLocks noGrp="1"/>
          </p:cNvSpPr>
          <p:nvPr>
            <p:ph type="title" sz="quarter"/>
          </p:nvPr>
        </p:nvSpPr>
        <p:spPr>
          <a:xfrm>
            <a:off x="1066800" y="152400"/>
            <a:ext cx="7543800" cy="1143000"/>
          </a:xfrm>
        </p:spPr>
        <p:txBody>
          <a:bodyPr/>
          <a:lstStyle/>
          <a:p>
            <a:pPr>
              <a:defRPr/>
            </a:pPr>
            <a:r>
              <a:rPr lang="en-PH" sz="2800" dirty="0" smtClean="0"/>
              <a:t>Maize + cowpea – Upland rice + cowpea</a:t>
            </a:r>
            <a:endParaRPr lang="en-PH" sz="2800" dirty="0"/>
          </a:p>
        </p:txBody>
      </p:sp>
      <p:pic>
        <p:nvPicPr>
          <p:cNvPr id="14343" name="Content Placeholder 17" descr="IMG_3409.JPG"/>
          <p:cNvPicPr>
            <a:picLocks noGrp="1" noChangeAspect="1"/>
          </p:cNvPicPr>
          <p:nvPr>
            <p:ph sz="quarter" idx="1"/>
          </p:nvPr>
        </p:nvPicPr>
        <p:blipFill>
          <a:blip r:embed="rId3"/>
          <a:srcRect/>
          <a:stretch>
            <a:fillRect/>
          </a:stretch>
        </p:blipFill>
        <p:spPr>
          <a:xfrm>
            <a:off x="838200" y="3962400"/>
            <a:ext cx="3657600" cy="2185988"/>
          </a:xfrm>
        </p:spPr>
      </p:pic>
      <p:pic>
        <p:nvPicPr>
          <p:cNvPr id="14344" name="Content Placeholder 22" descr="IMG_3769.JPG"/>
          <p:cNvPicPr>
            <a:picLocks noGrp="1" noChangeAspect="1"/>
          </p:cNvPicPr>
          <p:nvPr>
            <p:ph sz="quarter" idx="2"/>
          </p:nvPr>
        </p:nvPicPr>
        <p:blipFill>
          <a:blip r:embed="rId4"/>
          <a:srcRect/>
          <a:stretch>
            <a:fillRect/>
          </a:stretch>
        </p:blipFill>
        <p:spPr>
          <a:xfrm>
            <a:off x="4953000" y="1447800"/>
            <a:ext cx="3324225" cy="2185988"/>
          </a:xfrm>
        </p:spPr>
      </p:pic>
      <p:pic>
        <p:nvPicPr>
          <p:cNvPr id="14345" name="Content Placeholder 23" descr="IMG_3352.JPG"/>
          <p:cNvPicPr>
            <a:picLocks noGrp="1" noChangeAspect="1"/>
          </p:cNvPicPr>
          <p:nvPr>
            <p:ph sz="quarter" idx="3"/>
          </p:nvPr>
        </p:nvPicPr>
        <p:blipFill>
          <a:blip r:embed="rId5"/>
          <a:srcRect/>
          <a:stretch>
            <a:fillRect/>
          </a:stretch>
        </p:blipFill>
        <p:spPr>
          <a:xfrm>
            <a:off x="990600" y="1447800"/>
            <a:ext cx="3429000" cy="2187575"/>
          </a:xfrm>
        </p:spPr>
      </p:pic>
      <p:pic>
        <p:nvPicPr>
          <p:cNvPr id="14346" name="Content Placeholder 24" descr="653.JPG"/>
          <p:cNvPicPr>
            <a:picLocks noGrp="1" noChangeAspect="1"/>
          </p:cNvPicPr>
          <p:nvPr>
            <p:ph sz="quarter" idx="4"/>
          </p:nvPr>
        </p:nvPicPr>
        <p:blipFill>
          <a:blip r:embed="rId6"/>
          <a:srcRect/>
          <a:stretch>
            <a:fillRect/>
          </a:stretch>
        </p:blipFill>
        <p:spPr>
          <a:xfrm>
            <a:off x="4953000" y="3786188"/>
            <a:ext cx="3325813" cy="2386012"/>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2" name="Title 11"/>
          <p:cNvSpPr>
            <a:spLocks noGrp="1"/>
          </p:cNvSpPr>
          <p:nvPr>
            <p:ph type="title"/>
          </p:nvPr>
        </p:nvSpPr>
        <p:spPr/>
        <p:txBody>
          <a:bodyPr/>
          <a:lstStyle/>
          <a:p>
            <a:pPr algn="ctr">
              <a:defRPr/>
            </a:pPr>
            <a:r>
              <a:rPr lang="en-PH" dirty="0" smtClean="0"/>
              <a:t>Maize + Rice bean</a:t>
            </a:r>
            <a:endParaRPr lang="en-PH" dirty="0"/>
          </a:p>
        </p:txBody>
      </p:sp>
      <p:sp>
        <p:nvSpPr>
          <p:cNvPr id="9" name="Text Placeholder 8"/>
          <p:cNvSpPr>
            <a:spLocks noGrp="1"/>
          </p:cNvSpPr>
          <p:nvPr>
            <p:ph type="body" idx="1"/>
          </p:nvPr>
        </p:nvSpPr>
        <p:spPr/>
        <p:txBody>
          <a:bodyPr/>
          <a:lstStyle/>
          <a:p>
            <a:pPr>
              <a:defRPr/>
            </a:pPr>
            <a:endParaRPr lang="en-PH"/>
          </a:p>
        </p:txBody>
      </p:sp>
      <p:pic>
        <p:nvPicPr>
          <p:cNvPr id="15368" name="Content Placeholder 7" descr="008.JPG"/>
          <p:cNvPicPr>
            <a:picLocks noGrp="1" noChangeAspect="1"/>
          </p:cNvPicPr>
          <p:nvPr>
            <p:ph sz="half" idx="2"/>
          </p:nvPr>
        </p:nvPicPr>
        <p:blipFill>
          <a:blip r:embed="rId3"/>
          <a:srcRect/>
          <a:stretch>
            <a:fillRect/>
          </a:stretch>
        </p:blipFill>
        <p:spPr>
          <a:xfrm>
            <a:off x="685801" y="2174875"/>
            <a:ext cx="3657600" cy="3951288"/>
          </a:xfrm>
        </p:spPr>
      </p:pic>
      <p:sp>
        <p:nvSpPr>
          <p:cNvPr id="10" name="Text Placeholder 9"/>
          <p:cNvSpPr>
            <a:spLocks noGrp="1"/>
          </p:cNvSpPr>
          <p:nvPr>
            <p:ph type="body" sz="quarter" idx="3"/>
          </p:nvPr>
        </p:nvSpPr>
        <p:spPr/>
        <p:txBody>
          <a:bodyPr/>
          <a:lstStyle/>
          <a:p>
            <a:pPr>
              <a:defRPr/>
            </a:pPr>
            <a:endParaRPr lang="en-PH"/>
          </a:p>
        </p:txBody>
      </p:sp>
      <p:pic>
        <p:nvPicPr>
          <p:cNvPr id="15370" name="Content Placeholder 16" descr="660.JPG"/>
          <p:cNvPicPr>
            <a:picLocks noGrp="1" noChangeAspect="1"/>
          </p:cNvPicPr>
          <p:nvPr>
            <p:ph sz="quarter" idx="4"/>
          </p:nvPr>
        </p:nvPicPr>
        <p:blipFill>
          <a:blip r:embed="rId4"/>
          <a:srcRect/>
          <a:stretch>
            <a:fillRect/>
          </a:stretch>
        </p:blipFill>
        <p:spPr>
          <a:xfrm>
            <a:off x="4645025" y="2209800"/>
            <a:ext cx="4041775" cy="3886200"/>
          </a:xfr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a:srcRect/>
          <a:stretch>
            <a:fillRect/>
          </a:stretch>
        </p:blipFill>
        <p:spPr bwMode="auto">
          <a:xfrm>
            <a:off x="7848600" y="0"/>
            <a:ext cx="1295400" cy="685800"/>
          </a:xfrm>
          <a:prstGeom prst="rect">
            <a:avLst/>
          </a:prstGeom>
          <a:noFill/>
          <a:ln w="9525">
            <a:noFill/>
            <a:miter lim="800000"/>
            <a:headEnd/>
            <a:tailEnd/>
          </a:ln>
        </p:spPr>
      </p:pic>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2" name="Title 11"/>
          <p:cNvSpPr>
            <a:spLocks noGrp="1"/>
          </p:cNvSpPr>
          <p:nvPr>
            <p:ph type="title"/>
          </p:nvPr>
        </p:nvSpPr>
        <p:spPr/>
        <p:txBody>
          <a:bodyPr/>
          <a:lstStyle/>
          <a:p>
            <a:pPr>
              <a:defRPr/>
            </a:pPr>
            <a:r>
              <a:rPr lang="en-PH" dirty="0" smtClean="0"/>
              <a:t>Cassava + </a:t>
            </a:r>
            <a:r>
              <a:rPr lang="en-PH" dirty="0" err="1" smtClean="0"/>
              <a:t>Stylosanthes</a:t>
            </a:r>
            <a:endParaRPr lang="en-PH" dirty="0"/>
          </a:p>
        </p:txBody>
      </p:sp>
      <p:pic>
        <p:nvPicPr>
          <p:cNvPr id="16391" name="Content Placeholder 7" descr="302.JPG"/>
          <p:cNvPicPr>
            <a:picLocks noGrp="1" noChangeAspect="1"/>
          </p:cNvPicPr>
          <p:nvPr>
            <p:ph idx="1"/>
          </p:nvPr>
        </p:nvPicPr>
        <p:blipFill>
          <a:blip r:embed="rId4"/>
          <a:srcRect/>
          <a:stretch>
            <a:fillRect/>
          </a:stretch>
        </p:blipFill>
        <p:spPr>
          <a:xfrm>
            <a:off x="1143001" y="1447800"/>
            <a:ext cx="6599238" cy="4525963"/>
          </a:xfr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2" name="Title 11"/>
          <p:cNvSpPr>
            <a:spLocks noGrp="1"/>
          </p:cNvSpPr>
          <p:nvPr>
            <p:ph type="title"/>
          </p:nvPr>
        </p:nvSpPr>
        <p:spPr/>
        <p:txBody>
          <a:bodyPr/>
          <a:lstStyle/>
          <a:p>
            <a:pPr algn="ctr">
              <a:defRPr/>
            </a:pPr>
            <a:r>
              <a:rPr lang="en-PH" dirty="0" smtClean="0"/>
              <a:t>Maize - Maize</a:t>
            </a:r>
            <a:endParaRPr lang="en-PH" dirty="0"/>
          </a:p>
        </p:txBody>
      </p:sp>
      <p:pic>
        <p:nvPicPr>
          <p:cNvPr id="17415" name="Content Placeholder 7" descr="331.JPG"/>
          <p:cNvPicPr>
            <a:picLocks noGrp="1" noChangeAspect="1"/>
          </p:cNvPicPr>
          <p:nvPr>
            <p:ph sz="half" idx="2"/>
          </p:nvPr>
        </p:nvPicPr>
        <p:blipFill>
          <a:blip r:embed="rId3"/>
          <a:srcRect/>
          <a:stretch>
            <a:fillRect/>
          </a:stretch>
        </p:blipFill>
        <p:spPr>
          <a:xfrm>
            <a:off x="457200" y="2133600"/>
            <a:ext cx="4040188" cy="3657600"/>
          </a:xfrm>
        </p:spPr>
      </p:pic>
      <p:pic>
        <p:nvPicPr>
          <p:cNvPr id="17416" name="Content Placeholder 15" descr="IMG_3369.JPG"/>
          <p:cNvPicPr>
            <a:picLocks noGrp="1" noChangeAspect="1"/>
          </p:cNvPicPr>
          <p:nvPr>
            <p:ph sz="quarter" idx="4"/>
          </p:nvPr>
        </p:nvPicPr>
        <p:blipFill>
          <a:blip r:embed="rId4"/>
          <a:srcRect b="13472"/>
          <a:stretch>
            <a:fillRect/>
          </a:stretch>
        </p:blipFill>
        <p:spPr>
          <a:xfrm>
            <a:off x="4645025" y="2133600"/>
            <a:ext cx="4041775" cy="3581400"/>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a:spLocks noGrp="1" noChangeArrowheads="1"/>
          </p:cNvSpPr>
          <p:nvPr>
            <p:ph type="ftr" sz="quarter" idx="10"/>
          </p:nvPr>
        </p:nvSpPr>
        <p:spPr/>
        <p:txBody>
          <a:bodyPr/>
          <a:lstStyle/>
          <a:p>
            <a:pPr>
              <a:defRPr/>
            </a:pPr>
            <a:r>
              <a:rPr lang="en-US"/>
              <a:t>North Carolina Agricultural </a:t>
            </a:r>
          </a:p>
          <a:p>
            <a:pPr>
              <a:defRPr/>
            </a:pPr>
            <a:r>
              <a:rPr lang="en-US"/>
              <a:t>and Technical State University</a:t>
            </a:r>
          </a:p>
        </p:txBody>
      </p:sp>
      <p:sp>
        <p:nvSpPr>
          <p:cNvPr id="2050" name="Rectangle 2"/>
          <p:cNvSpPr>
            <a:spLocks noGrp="1" noChangeArrowheads="1"/>
          </p:cNvSpPr>
          <p:nvPr>
            <p:ph type="ctrTitle"/>
          </p:nvPr>
        </p:nvSpPr>
        <p:spPr>
          <a:xfrm>
            <a:off x="4800600" y="1295400"/>
            <a:ext cx="4343400" cy="3810000"/>
          </a:xfrm>
        </p:spPr>
        <p:txBody>
          <a:bodyPr/>
          <a:lstStyle/>
          <a:p>
            <a:pPr algn="l" eaLnBrk="1" hangingPunct="1">
              <a:defRPr/>
            </a:pPr>
            <a:r>
              <a:rPr lang="en-US" sz="3200" i="1" dirty="0" smtClean="0"/>
              <a:t>Conservation Agriculture for Food Security in Cambodia and the Philippines</a:t>
            </a:r>
            <a:br>
              <a:rPr lang="en-US" sz="3200" i="1" dirty="0" smtClean="0"/>
            </a:br>
            <a:endParaRPr lang="en-US" sz="700" dirty="0" smtClean="0"/>
          </a:p>
        </p:txBody>
      </p:sp>
      <p:pic>
        <p:nvPicPr>
          <p:cNvPr id="3077" name="Picture 15"/>
          <p:cNvPicPr>
            <a:picLocks noChangeAspect="1" noChangeArrowheads="1"/>
          </p:cNvPicPr>
          <p:nvPr/>
        </p:nvPicPr>
        <p:blipFill>
          <a:blip r:embed="rId2"/>
          <a:srcRect l="26875" t="33000" r="27499" b="25000"/>
          <a:stretch>
            <a:fillRect/>
          </a:stretch>
        </p:blipFill>
        <p:spPr bwMode="auto">
          <a:xfrm>
            <a:off x="228600" y="1752600"/>
            <a:ext cx="4572000" cy="3048000"/>
          </a:xfrm>
          <a:prstGeom prst="rect">
            <a:avLst/>
          </a:prstGeom>
          <a:noFill/>
          <a:ln w="9525">
            <a:noFill/>
            <a:miter lim="800000"/>
            <a:headEnd/>
            <a:tailEnd/>
          </a:ln>
        </p:spPr>
      </p:pic>
      <p:sp>
        <p:nvSpPr>
          <p:cNvPr id="2064" name="Rectangle 16"/>
          <p:cNvSpPr>
            <a:spLocks noChangeArrowheads="1"/>
          </p:cNvSpPr>
          <p:nvPr/>
        </p:nvSpPr>
        <p:spPr bwMode="auto">
          <a:xfrm>
            <a:off x="685800" y="4191000"/>
            <a:ext cx="3886200" cy="581025"/>
          </a:xfrm>
          <a:prstGeom prst="rect">
            <a:avLst/>
          </a:prstGeom>
          <a:noFill/>
          <a:ln w="9525">
            <a:noFill/>
            <a:miter lim="800000"/>
            <a:headEnd/>
            <a:tailEnd/>
          </a:ln>
          <a:effectLst/>
        </p:spPr>
        <p:txBody>
          <a:bodyPr>
            <a:spAutoFit/>
          </a:bodyPr>
          <a:lstStyle/>
          <a:p>
            <a:pPr algn="l">
              <a:defRPr/>
            </a:pPr>
            <a:r>
              <a:rPr lang="en-US">
                <a:solidFill>
                  <a:srgbClr val="99FF66"/>
                </a:solidFill>
                <a:effectLst>
                  <a:outerShdw blurRad="38100" dist="38100" dir="2700000" algn="tl">
                    <a:srgbClr val="000000"/>
                  </a:outerShdw>
                </a:effectLst>
              </a:rPr>
              <a:t>Philippines site: a landscape rapidly multiplying every year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990600"/>
          </a:xfrm>
        </p:spPr>
        <p:txBody>
          <a:bodyPr/>
          <a:lstStyle/>
          <a:p>
            <a:r>
              <a:rPr lang="en-PH" sz="2400" dirty="0" smtClean="0"/>
              <a:t>Annual total system biomass production of different CAPS. </a:t>
            </a:r>
            <a:r>
              <a:rPr lang="en-PH" sz="2400" dirty="0" err="1" smtClean="0"/>
              <a:t>Claveria</a:t>
            </a:r>
            <a:r>
              <a:rPr lang="en-PH" sz="2400" dirty="0" smtClean="0"/>
              <a:t>, </a:t>
            </a:r>
            <a:r>
              <a:rPr lang="en-PH" sz="2400" dirty="0" err="1" smtClean="0"/>
              <a:t>Misamis</a:t>
            </a:r>
            <a:r>
              <a:rPr lang="en-PH" sz="2400" dirty="0" smtClean="0"/>
              <a:t> Oriental, Philippines </a:t>
            </a:r>
            <a:r>
              <a:rPr lang="en-PH" sz="1800" dirty="0" smtClean="0"/>
              <a:t/>
            </a:r>
            <a:br>
              <a:rPr lang="en-PH" sz="1800" dirty="0" smtClean="0"/>
            </a:br>
            <a:endParaRPr lang="en-PH" sz="1800" dirty="0"/>
          </a:p>
        </p:txBody>
      </p:sp>
      <p:pic>
        <p:nvPicPr>
          <p:cNvPr id="95233" name="Picture 1"/>
          <p:cNvPicPr>
            <a:picLocks noGrp="1" noChangeAspect="1" noChangeArrowheads="1"/>
          </p:cNvPicPr>
          <p:nvPr>
            <p:ph idx="1"/>
          </p:nvPr>
        </p:nvPicPr>
        <p:blipFill>
          <a:blip r:embed="rId2"/>
          <a:srcRect/>
          <a:stretch>
            <a:fillRect/>
          </a:stretch>
        </p:blipFill>
        <p:spPr bwMode="auto">
          <a:xfrm>
            <a:off x="228600" y="1295400"/>
            <a:ext cx="86106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800" dirty="0" smtClean="0"/>
              <a:t>Annual total marketable produce from different CAPS</a:t>
            </a:r>
            <a:r>
              <a:rPr lang="en-PH" sz="2000" dirty="0" smtClean="0"/>
              <a:t>. </a:t>
            </a:r>
            <a:r>
              <a:rPr lang="en-PH" sz="2000" dirty="0" err="1" smtClean="0"/>
              <a:t>Claveria</a:t>
            </a:r>
            <a:r>
              <a:rPr lang="en-PH" sz="2000" dirty="0" smtClean="0"/>
              <a:t>, </a:t>
            </a:r>
            <a:r>
              <a:rPr lang="en-PH" sz="2000" dirty="0" err="1" smtClean="0"/>
              <a:t>Misamis</a:t>
            </a:r>
            <a:r>
              <a:rPr lang="en-PH" sz="2000" dirty="0" smtClean="0"/>
              <a:t> Oriental, Philippines</a:t>
            </a:r>
            <a:endParaRPr lang="en-PH" sz="2000" dirty="0"/>
          </a:p>
        </p:txBody>
      </p:sp>
      <p:pic>
        <p:nvPicPr>
          <p:cNvPr id="97282" name="Picture 2"/>
          <p:cNvPicPr>
            <a:picLocks noGrp="1" noChangeAspect="1" noChangeArrowheads="1"/>
          </p:cNvPicPr>
          <p:nvPr>
            <p:ph idx="1"/>
          </p:nvPr>
        </p:nvPicPr>
        <p:blipFill>
          <a:blip r:embed="rId2"/>
          <a:srcRect/>
          <a:stretch>
            <a:fillRect/>
          </a:stretch>
        </p:blipFill>
        <p:spPr bwMode="auto">
          <a:xfrm>
            <a:off x="304800" y="1295400"/>
            <a:ext cx="8610600" cy="4724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400" dirty="0" smtClean="0"/>
              <a:t>Annual total sales of CAPS marketable produce. </a:t>
            </a:r>
            <a:r>
              <a:rPr lang="en-PH" sz="2400" dirty="0" err="1" smtClean="0"/>
              <a:t>Claveria</a:t>
            </a:r>
            <a:r>
              <a:rPr lang="en-PH" sz="2400" dirty="0" smtClean="0"/>
              <a:t>, </a:t>
            </a:r>
            <a:r>
              <a:rPr lang="en-PH" sz="2400" dirty="0" err="1" smtClean="0"/>
              <a:t>Misamis</a:t>
            </a:r>
            <a:r>
              <a:rPr lang="en-PH" sz="2400" dirty="0" smtClean="0"/>
              <a:t> Oriental, Philippines</a:t>
            </a:r>
            <a:endParaRPr lang="en-PH" sz="2400" dirty="0"/>
          </a:p>
        </p:txBody>
      </p:sp>
      <p:pic>
        <p:nvPicPr>
          <p:cNvPr id="95234" name="Picture 2"/>
          <p:cNvPicPr>
            <a:picLocks noGrp="1" noChangeAspect="1" noChangeArrowheads="1"/>
          </p:cNvPicPr>
          <p:nvPr>
            <p:ph idx="1"/>
          </p:nvPr>
        </p:nvPicPr>
        <p:blipFill>
          <a:blip r:embed="rId2"/>
          <a:srcRect/>
          <a:stretch>
            <a:fillRect/>
          </a:stretch>
        </p:blipFill>
        <p:spPr bwMode="auto">
          <a:xfrm>
            <a:off x="228600" y="1219200"/>
            <a:ext cx="8686800" cy="4876800"/>
          </a:xfrm>
          <a:prstGeom prst="rect">
            <a:avLst/>
          </a:prstGeom>
          <a:noFill/>
          <a:ln w="9525">
            <a:noFill/>
            <a:miter lim="800000"/>
            <a:headEnd/>
            <a:tailEnd/>
          </a:ln>
          <a:effectLst/>
        </p:spPr>
      </p:pic>
      <p:sp>
        <p:nvSpPr>
          <p:cNvPr id="4" name="TextBox 3"/>
          <p:cNvSpPr txBox="1"/>
          <p:nvPr/>
        </p:nvSpPr>
        <p:spPr>
          <a:xfrm>
            <a:off x="685800" y="6324600"/>
            <a:ext cx="1676400" cy="338554"/>
          </a:xfrm>
          <a:prstGeom prst="rect">
            <a:avLst/>
          </a:prstGeom>
          <a:noFill/>
        </p:spPr>
        <p:txBody>
          <a:bodyPr wrap="square" rtlCol="0">
            <a:spAutoFit/>
          </a:bodyPr>
          <a:lstStyle/>
          <a:p>
            <a:r>
              <a:rPr lang="en-PH" dirty="0" smtClean="0">
                <a:solidFill>
                  <a:schemeClr val="bg1"/>
                </a:solidFill>
              </a:rPr>
              <a:t>$1 = P43.5</a:t>
            </a:r>
            <a:endParaRPr lang="en-PH"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2" name="Title 11"/>
          <p:cNvSpPr>
            <a:spLocks noGrp="1"/>
          </p:cNvSpPr>
          <p:nvPr>
            <p:ph type="title"/>
          </p:nvPr>
        </p:nvSpPr>
        <p:spPr>
          <a:xfrm>
            <a:off x="1219200" y="152400"/>
            <a:ext cx="6477000" cy="1143000"/>
          </a:xfrm>
        </p:spPr>
        <p:txBody>
          <a:bodyPr/>
          <a:lstStyle/>
          <a:p>
            <a:pPr>
              <a:defRPr/>
            </a:pPr>
            <a:r>
              <a:rPr lang="en-PH" sz="2000" dirty="0" smtClean="0"/>
              <a:t>Aboveground biomass of  different forage legumes as interplant  at different cropping patterns 6 months after planting</a:t>
            </a:r>
            <a:endParaRPr lang="en-PH" sz="2000" dirty="0"/>
          </a:p>
        </p:txBody>
      </p:sp>
      <p:pic>
        <p:nvPicPr>
          <p:cNvPr id="23559" name="Picture 11"/>
          <p:cNvPicPr>
            <a:picLocks noGrp="1" noChangeAspect="1" noChangeArrowheads="1"/>
          </p:cNvPicPr>
          <p:nvPr>
            <p:ph idx="1"/>
          </p:nvPr>
        </p:nvPicPr>
        <p:blipFill>
          <a:blip r:embed="rId3"/>
          <a:srcRect/>
          <a:stretch>
            <a:fillRect/>
          </a:stretch>
        </p:blipFill>
        <p:spPr>
          <a:xfrm>
            <a:off x="533400" y="1143000"/>
            <a:ext cx="8404225" cy="5486400"/>
          </a:xfrm>
          <a:noFill/>
        </p:spPr>
      </p:pic>
      <p:sp>
        <p:nvSpPr>
          <p:cNvPr id="23560" name="TextBox 17"/>
          <p:cNvSpPr txBox="1">
            <a:spLocks noChangeArrowheads="1"/>
          </p:cNvSpPr>
          <p:nvPr/>
        </p:nvSpPr>
        <p:spPr bwMode="auto">
          <a:xfrm>
            <a:off x="2209800" y="3733800"/>
            <a:ext cx="381000" cy="400050"/>
          </a:xfrm>
          <a:prstGeom prst="rect">
            <a:avLst/>
          </a:prstGeom>
          <a:noFill/>
          <a:ln w="9525">
            <a:noFill/>
            <a:miter lim="800000"/>
            <a:headEnd/>
            <a:tailEnd/>
          </a:ln>
        </p:spPr>
        <p:txBody>
          <a:bodyPr>
            <a:spAutoFit/>
          </a:bodyPr>
          <a:lstStyle/>
          <a:p>
            <a:r>
              <a:rPr lang="en-PH" sz="2000"/>
              <a:t>b</a:t>
            </a:r>
          </a:p>
        </p:txBody>
      </p:sp>
      <p:sp>
        <p:nvSpPr>
          <p:cNvPr id="23561" name="TextBox 18"/>
          <p:cNvSpPr txBox="1">
            <a:spLocks noChangeArrowheads="1"/>
          </p:cNvSpPr>
          <p:nvPr/>
        </p:nvSpPr>
        <p:spPr bwMode="auto">
          <a:xfrm>
            <a:off x="4114800" y="2057400"/>
            <a:ext cx="533400" cy="400050"/>
          </a:xfrm>
          <a:prstGeom prst="rect">
            <a:avLst/>
          </a:prstGeom>
          <a:noFill/>
          <a:ln w="9525">
            <a:noFill/>
            <a:miter lim="800000"/>
            <a:headEnd/>
            <a:tailEnd/>
          </a:ln>
        </p:spPr>
        <p:txBody>
          <a:bodyPr>
            <a:spAutoFit/>
          </a:bodyPr>
          <a:lstStyle/>
          <a:p>
            <a:r>
              <a:rPr lang="en-PH" sz="2000"/>
              <a:t>ab</a:t>
            </a:r>
          </a:p>
        </p:txBody>
      </p:sp>
      <p:sp>
        <p:nvSpPr>
          <p:cNvPr id="23562" name="TextBox 19"/>
          <p:cNvSpPr txBox="1">
            <a:spLocks noChangeArrowheads="1"/>
          </p:cNvSpPr>
          <p:nvPr/>
        </p:nvSpPr>
        <p:spPr bwMode="auto">
          <a:xfrm>
            <a:off x="6172200" y="1219200"/>
            <a:ext cx="381000" cy="400050"/>
          </a:xfrm>
          <a:prstGeom prst="rect">
            <a:avLst/>
          </a:prstGeom>
          <a:noFill/>
          <a:ln w="9525">
            <a:noFill/>
            <a:miter lim="800000"/>
            <a:headEnd/>
            <a:tailEnd/>
          </a:ln>
        </p:spPr>
        <p:txBody>
          <a:bodyPr>
            <a:spAutoFit/>
          </a:bodyPr>
          <a:lstStyle/>
          <a:p>
            <a:r>
              <a:rPr lang="en-PH" sz="2000"/>
              <a:t>a</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p:txBody>
          <a:bodyPr/>
          <a:lstStyle/>
          <a:p>
            <a:pPr algn="ctr">
              <a:defRPr/>
            </a:pPr>
            <a:r>
              <a:rPr lang="en-PH" sz="3600" dirty="0" smtClean="0"/>
              <a:t>Farmer-managed trials (FMT) </a:t>
            </a:r>
            <a:br>
              <a:rPr lang="en-PH" sz="3600" dirty="0" smtClean="0"/>
            </a:br>
            <a:r>
              <a:rPr lang="en-PH" sz="2800" dirty="0" smtClean="0"/>
              <a:t>8 Treatments x 3 replications </a:t>
            </a:r>
            <a:endParaRPr lang="en-PH" sz="2800" dirty="0"/>
          </a:p>
        </p:txBody>
      </p:sp>
      <p:sp>
        <p:nvSpPr>
          <p:cNvPr id="10" name="Content Placeholder 9"/>
          <p:cNvSpPr>
            <a:spLocks noGrp="1"/>
          </p:cNvSpPr>
          <p:nvPr>
            <p:ph idx="1"/>
          </p:nvPr>
        </p:nvSpPr>
        <p:spPr>
          <a:xfrm>
            <a:off x="457200" y="1447800"/>
            <a:ext cx="8458200" cy="4572000"/>
          </a:xfrm>
        </p:spPr>
        <p:txBody>
          <a:bodyPr/>
          <a:lstStyle/>
          <a:p>
            <a:pPr>
              <a:defRPr/>
            </a:pPr>
            <a:r>
              <a:rPr lang="en-PH" sz="2400" dirty="0" smtClean="0">
                <a:solidFill>
                  <a:schemeClr val="bg1"/>
                </a:solidFill>
              </a:rPr>
              <a:t>1. </a:t>
            </a:r>
            <a:r>
              <a:rPr lang="en-PH" sz="2400" b="1" dirty="0" smtClean="0">
                <a:solidFill>
                  <a:schemeClr val="bg1"/>
                </a:solidFill>
              </a:rPr>
              <a:t>Maize (</a:t>
            </a:r>
            <a:r>
              <a:rPr lang="en-PH" sz="2400" b="1" dirty="0" err="1" smtClean="0">
                <a:solidFill>
                  <a:schemeClr val="bg1"/>
                </a:solidFill>
              </a:rPr>
              <a:t>Mz</a:t>
            </a:r>
            <a:r>
              <a:rPr lang="en-PH" sz="2400" b="1" dirty="0" smtClean="0">
                <a:solidFill>
                  <a:schemeClr val="bg1"/>
                </a:solidFill>
              </a:rPr>
              <a:t>) - Baguio beans (BB) -  </a:t>
            </a:r>
            <a:r>
              <a:rPr lang="en-PH" sz="2400" b="1" dirty="0" err="1" smtClean="0">
                <a:solidFill>
                  <a:schemeClr val="bg1"/>
                </a:solidFill>
              </a:rPr>
              <a:t>Mz</a:t>
            </a:r>
            <a:r>
              <a:rPr lang="en-PH" sz="2400" b="1" dirty="0" smtClean="0">
                <a:solidFill>
                  <a:schemeClr val="bg1"/>
                </a:solidFill>
              </a:rPr>
              <a:t> - BB - Crotalaria (Cr) fallow</a:t>
            </a:r>
          </a:p>
          <a:p>
            <a:pPr>
              <a:defRPr/>
            </a:pPr>
            <a:r>
              <a:rPr lang="en-PH" sz="2400" b="1" dirty="0" smtClean="0">
                <a:solidFill>
                  <a:schemeClr val="bg1"/>
                </a:solidFill>
              </a:rPr>
              <a:t>2. Maize + </a:t>
            </a:r>
            <a:r>
              <a:rPr lang="en-PH" sz="2400" b="1" dirty="0" err="1" smtClean="0">
                <a:solidFill>
                  <a:schemeClr val="bg1"/>
                </a:solidFill>
              </a:rPr>
              <a:t>Stylosanthes</a:t>
            </a:r>
            <a:r>
              <a:rPr lang="en-PH" sz="2400" b="1" dirty="0" smtClean="0">
                <a:solidFill>
                  <a:schemeClr val="bg1"/>
                </a:solidFill>
              </a:rPr>
              <a:t> </a:t>
            </a:r>
            <a:r>
              <a:rPr lang="en-PH" sz="2400" b="1" dirty="0" err="1" smtClean="0">
                <a:solidFill>
                  <a:schemeClr val="bg1"/>
                </a:solidFill>
              </a:rPr>
              <a:t>guianensis</a:t>
            </a:r>
            <a:r>
              <a:rPr lang="en-PH" sz="2400" b="1" dirty="0" smtClean="0">
                <a:solidFill>
                  <a:schemeClr val="bg1"/>
                </a:solidFill>
              </a:rPr>
              <a:t> (</a:t>
            </a:r>
            <a:r>
              <a:rPr lang="en-PH" sz="2400" b="1" dirty="0" err="1" smtClean="0">
                <a:solidFill>
                  <a:schemeClr val="bg1"/>
                </a:solidFill>
              </a:rPr>
              <a:t>Sg</a:t>
            </a:r>
            <a:r>
              <a:rPr lang="en-PH" sz="2400" b="1" dirty="0" smtClean="0">
                <a:solidFill>
                  <a:schemeClr val="bg1"/>
                </a:solidFill>
              </a:rPr>
              <a:t>) – </a:t>
            </a:r>
            <a:r>
              <a:rPr lang="en-PH" sz="2400" b="1" dirty="0" err="1" smtClean="0">
                <a:solidFill>
                  <a:schemeClr val="bg1"/>
                </a:solidFill>
              </a:rPr>
              <a:t>Sg</a:t>
            </a:r>
            <a:r>
              <a:rPr lang="en-PH" sz="2400" b="1" dirty="0" smtClean="0">
                <a:solidFill>
                  <a:schemeClr val="bg1"/>
                </a:solidFill>
              </a:rPr>
              <a:t> fallow </a:t>
            </a:r>
          </a:p>
          <a:p>
            <a:pPr>
              <a:defRPr/>
            </a:pPr>
            <a:r>
              <a:rPr lang="en-PH" sz="2400" b="1" dirty="0" smtClean="0">
                <a:solidFill>
                  <a:schemeClr val="bg1"/>
                </a:solidFill>
              </a:rPr>
              <a:t>3. Maize (</a:t>
            </a:r>
            <a:r>
              <a:rPr lang="en-PH" sz="2400" b="1" dirty="0" err="1" smtClean="0">
                <a:solidFill>
                  <a:schemeClr val="bg1"/>
                </a:solidFill>
              </a:rPr>
              <a:t>Mz</a:t>
            </a:r>
            <a:r>
              <a:rPr lang="en-PH" sz="2400" b="1" dirty="0" smtClean="0">
                <a:solidFill>
                  <a:schemeClr val="bg1"/>
                </a:solidFill>
              </a:rPr>
              <a:t>) + Cowpea (Cp) – </a:t>
            </a:r>
            <a:r>
              <a:rPr lang="en-PH" sz="2400" b="1" dirty="0" err="1" smtClean="0">
                <a:solidFill>
                  <a:schemeClr val="bg1"/>
                </a:solidFill>
              </a:rPr>
              <a:t>Mz+CP</a:t>
            </a:r>
            <a:r>
              <a:rPr lang="en-PH" sz="2400" b="1" dirty="0" smtClean="0">
                <a:solidFill>
                  <a:schemeClr val="bg1"/>
                </a:solidFill>
              </a:rPr>
              <a:t>- Sorghum (</a:t>
            </a:r>
            <a:r>
              <a:rPr lang="en-PH" sz="2400" b="1" dirty="0" err="1" smtClean="0">
                <a:solidFill>
                  <a:schemeClr val="bg1"/>
                </a:solidFill>
              </a:rPr>
              <a:t>Sgh</a:t>
            </a:r>
            <a:r>
              <a:rPr lang="en-PH" sz="2400" b="1" dirty="0" smtClean="0">
                <a:solidFill>
                  <a:schemeClr val="bg1"/>
                </a:solidFill>
              </a:rPr>
              <a:t>) fallow</a:t>
            </a:r>
          </a:p>
          <a:p>
            <a:pPr>
              <a:defRPr/>
            </a:pPr>
            <a:r>
              <a:rPr lang="en-PH" sz="2400" b="1" dirty="0" smtClean="0">
                <a:solidFill>
                  <a:schemeClr val="bg1"/>
                </a:solidFill>
              </a:rPr>
              <a:t>4. Maize (</a:t>
            </a:r>
            <a:r>
              <a:rPr lang="en-PH" sz="2400" b="1" dirty="0" err="1" smtClean="0">
                <a:solidFill>
                  <a:schemeClr val="bg1"/>
                </a:solidFill>
              </a:rPr>
              <a:t>Mz</a:t>
            </a:r>
            <a:r>
              <a:rPr lang="en-PH" sz="2400" b="1" dirty="0" smtClean="0">
                <a:solidFill>
                  <a:schemeClr val="bg1"/>
                </a:solidFill>
              </a:rPr>
              <a:t>) +Peanut (</a:t>
            </a:r>
            <a:r>
              <a:rPr lang="en-PH" sz="2400" b="1" dirty="0" err="1" smtClean="0">
                <a:solidFill>
                  <a:schemeClr val="bg1"/>
                </a:solidFill>
              </a:rPr>
              <a:t>Pnt</a:t>
            </a:r>
            <a:r>
              <a:rPr lang="en-PH" sz="2400" b="1" dirty="0" smtClean="0">
                <a:solidFill>
                  <a:schemeClr val="bg1"/>
                </a:solidFill>
              </a:rPr>
              <a:t>)/Cassava (</a:t>
            </a:r>
            <a:r>
              <a:rPr lang="en-PH" sz="2400" b="1" dirty="0" err="1" smtClean="0">
                <a:solidFill>
                  <a:schemeClr val="bg1"/>
                </a:solidFill>
              </a:rPr>
              <a:t>Cv</a:t>
            </a:r>
            <a:r>
              <a:rPr lang="en-PH" sz="2400" b="1" dirty="0" smtClean="0">
                <a:solidFill>
                  <a:schemeClr val="bg1"/>
                </a:solidFill>
              </a:rPr>
              <a:t>)</a:t>
            </a:r>
          </a:p>
          <a:p>
            <a:pPr>
              <a:defRPr/>
            </a:pPr>
            <a:r>
              <a:rPr lang="en-PH" sz="2400" b="1" dirty="0" smtClean="0">
                <a:solidFill>
                  <a:schemeClr val="bg1"/>
                </a:solidFill>
              </a:rPr>
              <a:t>5. Sweet Corn (</a:t>
            </a:r>
            <a:r>
              <a:rPr lang="en-PH" sz="2400" b="1" dirty="0" err="1" smtClean="0">
                <a:solidFill>
                  <a:schemeClr val="bg1"/>
                </a:solidFill>
              </a:rPr>
              <a:t>SwC</a:t>
            </a:r>
            <a:r>
              <a:rPr lang="en-PH" sz="2400" b="1" dirty="0" smtClean="0">
                <a:solidFill>
                  <a:schemeClr val="bg1"/>
                </a:solidFill>
              </a:rPr>
              <a:t>) + Peanut (</a:t>
            </a:r>
            <a:r>
              <a:rPr lang="en-PH" sz="2400" b="1" dirty="0" err="1" smtClean="0">
                <a:solidFill>
                  <a:schemeClr val="bg1"/>
                </a:solidFill>
              </a:rPr>
              <a:t>Pnt</a:t>
            </a:r>
            <a:r>
              <a:rPr lang="en-PH" sz="2400" b="1" dirty="0" smtClean="0">
                <a:solidFill>
                  <a:schemeClr val="bg1"/>
                </a:solidFill>
              </a:rPr>
              <a:t>) - </a:t>
            </a:r>
            <a:r>
              <a:rPr lang="en-PH" sz="2400" b="1" dirty="0" err="1" smtClean="0">
                <a:solidFill>
                  <a:schemeClr val="bg1"/>
                </a:solidFill>
              </a:rPr>
              <a:t>SwC</a:t>
            </a:r>
            <a:r>
              <a:rPr lang="en-PH" sz="2400" b="1" dirty="0" smtClean="0">
                <a:solidFill>
                  <a:schemeClr val="bg1"/>
                </a:solidFill>
              </a:rPr>
              <a:t> + </a:t>
            </a:r>
            <a:r>
              <a:rPr lang="en-PH" sz="2400" b="1" dirty="0" err="1" smtClean="0">
                <a:solidFill>
                  <a:schemeClr val="bg1"/>
                </a:solidFill>
              </a:rPr>
              <a:t>Pnt</a:t>
            </a:r>
            <a:endParaRPr lang="en-PH" sz="2400" b="1" dirty="0" smtClean="0">
              <a:solidFill>
                <a:schemeClr val="bg1"/>
              </a:solidFill>
            </a:endParaRPr>
          </a:p>
          <a:p>
            <a:pPr>
              <a:defRPr/>
            </a:pPr>
            <a:r>
              <a:rPr lang="en-PH" sz="2400" b="1" dirty="0" smtClean="0">
                <a:solidFill>
                  <a:schemeClr val="bg1"/>
                </a:solidFill>
              </a:rPr>
              <a:t>6. Baguio bean (Bb) + </a:t>
            </a:r>
            <a:r>
              <a:rPr lang="en-PH" sz="2400" b="1" dirty="0" err="1" smtClean="0">
                <a:solidFill>
                  <a:schemeClr val="bg1"/>
                </a:solidFill>
              </a:rPr>
              <a:t>Mz</a:t>
            </a:r>
            <a:r>
              <a:rPr lang="en-PH" sz="2400" b="1" dirty="0" smtClean="0">
                <a:solidFill>
                  <a:schemeClr val="bg1"/>
                </a:solidFill>
              </a:rPr>
              <a:t> – </a:t>
            </a:r>
            <a:r>
              <a:rPr lang="en-PH" sz="2400" b="1" dirty="0" err="1" smtClean="0">
                <a:solidFill>
                  <a:schemeClr val="bg1"/>
                </a:solidFill>
              </a:rPr>
              <a:t>Mz</a:t>
            </a:r>
            <a:r>
              <a:rPr lang="en-PH" sz="2400" b="1" dirty="0" smtClean="0">
                <a:solidFill>
                  <a:schemeClr val="bg1"/>
                </a:solidFill>
              </a:rPr>
              <a:t> – Sorghum fallow</a:t>
            </a:r>
          </a:p>
          <a:p>
            <a:pPr>
              <a:defRPr/>
            </a:pPr>
            <a:r>
              <a:rPr lang="en-PH" sz="2400" b="1" dirty="0" smtClean="0">
                <a:solidFill>
                  <a:schemeClr val="bg1"/>
                </a:solidFill>
              </a:rPr>
              <a:t>7. Maize (</a:t>
            </a:r>
            <a:r>
              <a:rPr lang="en-PH" sz="2400" b="1" dirty="0" err="1" smtClean="0">
                <a:solidFill>
                  <a:schemeClr val="bg1"/>
                </a:solidFill>
              </a:rPr>
              <a:t>Mz</a:t>
            </a:r>
            <a:r>
              <a:rPr lang="en-PH" sz="2400" b="1" dirty="0" smtClean="0">
                <a:solidFill>
                  <a:schemeClr val="bg1"/>
                </a:solidFill>
              </a:rPr>
              <a:t>) + </a:t>
            </a:r>
            <a:r>
              <a:rPr lang="en-PH" sz="2400" b="1" dirty="0" err="1" smtClean="0">
                <a:solidFill>
                  <a:schemeClr val="bg1"/>
                </a:solidFill>
              </a:rPr>
              <a:t>Stylosanthes</a:t>
            </a:r>
            <a:r>
              <a:rPr lang="en-PH" sz="2400" b="1" dirty="0" smtClean="0">
                <a:solidFill>
                  <a:schemeClr val="bg1"/>
                </a:solidFill>
              </a:rPr>
              <a:t> </a:t>
            </a:r>
            <a:r>
              <a:rPr lang="en-PH" sz="2400" b="1" dirty="0" err="1" smtClean="0">
                <a:solidFill>
                  <a:schemeClr val="bg1"/>
                </a:solidFill>
              </a:rPr>
              <a:t>guianensis</a:t>
            </a:r>
            <a:r>
              <a:rPr lang="en-PH" sz="2400" b="1" dirty="0" smtClean="0">
                <a:solidFill>
                  <a:schemeClr val="bg1"/>
                </a:solidFill>
              </a:rPr>
              <a:t> (</a:t>
            </a:r>
            <a:r>
              <a:rPr lang="en-PH" sz="2400" b="1" dirty="0" err="1" smtClean="0">
                <a:solidFill>
                  <a:schemeClr val="bg1"/>
                </a:solidFill>
              </a:rPr>
              <a:t>Sg</a:t>
            </a:r>
            <a:r>
              <a:rPr lang="en-PH" sz="2400" b="1" dirty="0" smtClean="0">
                <a:solidFill>
                  <a:schemeClr val="bg1"/>
                </a:solidFill>
              </a:rPr>
              <a:t>) – </a:t>
            </a:r>
            <a:r>
              <a:rPr lang="en-PH" sz="2400" b="1" dirty="0" err="1" smtClean="0">
                <a:solidFill>
                  <a:schemeClr val="bg1"/>
                </a:solidFill>
              </a:rPr>
              <a:t>Mz</a:t>
            </a:r>
            <a:r>
              <a:rPr lang="en-PH" sz="2400" b="1" dirty="0" smtClean="0">
                <a:solidFill>
                  <a:schemeClr val="bg1"/>
                </a:solidFill>
              </a:rPr>
              <a:t> + </a:t>
            </a:r>
            <a:r>
              <a:rPr lang="en-PH" sz="2400" b="1" dirty="0" err="1" smtClean="0">
                <a:solidFill>
                  <a:schemeClr val="bg1"/>
                </a:solidFill>
              </a:rPr>
              <a:t>Cv</a:t>
            </a:r>
            <a:endParaRPr lang="en-PH" sz="2400" b="1" dirty="0" smtClean="0">
              <a:solidFill>
                <a:schemeClr val="bg1"/>
              </a:solidFill>
            </a:endParaRPr>
          </a:p>
          <a:p>
            <a:pPr>
              <a:defRPr/>
            </a:pPr>
            <a:r>
              <a:rPr lang="en-PH" sz="2400" b="1" dirty="0" smtClean="0">
                <a:solidFill>
                  <a:schemeClr val="bg1"/>
                </a:solidFill>
              </a:rPr>
              <a:t>8. </a:t>
            </a:r>
            <a:r>
              <a:rPr lang="en-PH" sz="2400" b="1" dirty="0" err="1" smtClean="0">
                <a:solidFill>
                  <a:schemeClr val="bg1"/>
                </a:solidFill>
              </a:rPr>
              <a:t>SwC</a:t>
            </a:r>
            <a:r>
              <a:rPr lang="en-PH" sz="2400" b="1" dirty="0" smtClean="0">
                <a:solidFill>
                  <a:schemeClr val="bg1"/>
                </a:solidFill>
              </a:rPr>
              <a:t> + </a:t>
            </a:r>
            <a:r>
              <a:rPr lang="en-PH" sz="2400" b="1" dirty="0" err="1" smtClean="0">
                <a:solidFill>
                  <a:schemeClr val="bg1"/>
                </a:solidFill>
              </a:rPr>
              <a:t>Pechay</a:t>
            </a:r>
            <a:r>
              <a:rPr lang="en-PH" sz="2400" b="1" dirty="0" smtClean="0">
                <a:solidFill>
                  <a:schemeClr val="bg1"/>
                </a:solidFill>
              </a:rPr>
              <a:t> (Pc) – </a:t>
            </a:r>
            <a:r>
              <a:rPr lang="en-PH" sz="2400" b="1" dirty="0" err="1" smtClean="0">
                <a:solidFill>
                  <a:schemeClr val="bg1"/>
                </a:solidFill>
              </a:rPr>
              <a:t>SwC</a:t>
            </a:r>
            <a:r>
              <a:rPr lang="en-PH" sz="2400" b="1" dirty="0" smtClean="0">
                <a:solidFill>
                  <a:schemeClr val="bg1"/>
                </a:solidFill>
              </a:rPr>
              <a:t> + Pc</a:t>
            </a:r>
          </a:p>
          <a:p>
            <a:pPr>
              <a:defRPr/>
            </a:pPr>
            <a:endParaRPr lang="en-PH"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1219200" y="152400"/>
            <a:ext cx="7772400" cy="1143000"/>
          </a:xfrm>
        </p:spPr>
        <p:txBody>
          <a:bodyPr/>
          <a:lstStyle/>
          <a:p>
            <a:pPr algn="ctr">
              <a:defRPr/>
            </a:pPr>
            <a:r>
              <a:rPr lang="en-PH" sz="4000" dirty="0" smtClean="0"/>
              <a:t>Field layout: </a:t>
            </a:r>
            <a:r>
              <a:rPr lang="en-PH" sz="3200" dirty="0" smtClean="0"/>
              <a:t/>
            </a:r>
            <a:br>
              <a:rPr lang="en-PH" sz="3200" dirty="0" smtClean="0"/>
            </a:br>
            <a:r>
              <a:rPr lang="en-PH" sz="2400" dirty="0" smtClean="0"/>
              <a:t>CAPS replicated 3 times  by farm</a:t>
            </a:r>
            <a:endParaRPr lang="en-PH" sz="2400" dirty="0"/>
          </a:p>
        </p:txBody>
      </p:sp>
      <p:sp>
        <p:nvSpPr>
          <p:cNvPr id="8" name="Rectangle 7"/>
          <p:cNvSpPr/>
          <p:nvPr/>
        </p:nvSpPr>
        <p:spPr bwMode="auto">
          <a:xfrm>
            <a:off x="990600" y="1752600"/>
            <a:ext cx="7315200" cy="3505200"/>
          </a:xfrm>
          <a:prstGeom prst="rect">
            <a:avLst/>
          </a:prstGeom>
          <a:noFill/>
          <a:ln w="38100" cap="flat" cmpd="sng" algn="ctr">
            <a:solidFill>
              <a:schemeClr val="bg1"/>
            </a:solidFill>
            <a:prstDash val="solid"/>
            <a:round/>
            <a:headEnd type="none" w="med" len="med"/>
            <a:tailEnd type="none" w="med" len="med"/>
          </a:ln>
          <a:effectLst/>
        </p:spPr>
        <p:txBody>
          <a:bodyPr/>
          <a:lstStyle/>
          <a:p>
            <a:pPr algn="ctr">
              <a:defRPr/>
            </a:pPr>
            <a:endParaRPr lang="en-PH">
              <a:effectLst>
                <a:outerShdw blurRad="38100" dist="38100" dir="2700000" algn="tl">
                  <a:srgbClr val="000000">
                    <a:alpha val="43137"/>
                  </a:srgbClr>
                </a:outerShdw>
              </a:effectLst>
            </a:endParaRPr>
          </a:p>
        </p:txBody>
      </p:sp>
      <p:sp>
        <p:nvSpPr>
          <p:cNvPr id="12" name="Rectangle 11"/>
          <p:cNvSpPr/>
          <p:nvPr/>
        </p:nvSpPr>
        <p:spPr bwMode="auto">
          <a:xfrm>
            <a:off x="3352800" y="3429000"/>
            <a:ext cx="3352800" cy="160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endParaRPr lang="en-PH">
              <a:effectLst>
                <a:outerShdw blurRad="38100" dist="38100" dir="2700000" algn="tl">
                  <a:srgbClr val="000000">
                    <a:alpha val="43137"/>
                  </a:srgbClr>
                </a:outerShdw>
              </a:effectLst>
            </a:endParaRPr>
          </a:p>
        </p:txBody>
      </p:sp>
      <p:sp>
        <p:nvSpPr>
          <p:cNvPr id="25608" name="TextBox 12"/>
          <p:cNvSpPr txBox="1">
            <a:spLocks noChangeArrowheads="1"/>
          </p:cNvSpPr>
          <p:nvPr/>
        </p:nvSpPr>
        <p:spPr bwMode="auto">
          <a:xfrm>
            <a:off x="1828800" y="2286000"/>
            <a:ext cx="5715000" cy="523875"/>
          </a:xfrm>
          <a:prstGeom prst="rect">
            <a:avLst/>
          </a:prstGeom>
          <a:noFill/>
          <a:ln w="9525">
            <a:noFill/>
            <a:miter lim="800000"/>
            <a:headEnd/>
            <a:tailEnd/>
          </a:ln>
        </p:spPr>
        <p:txBody>
          <a:bodyPr>
            <a:spAutoFit/>
          </a:bodyPr>
          <a:lstStyle/>
          <a:p>
            <a:r>
              <a:rPr lang="en-PH" sz="2800">
                <a:solidFill>
                  <a:srgbClr val="FFC000"/>
                </a:solidFill>
              </a:rPr>
              <a:t>Farmer’s conventional practice</a:t>
            </a:r>
          </a:p>
        </p:txBody>
      </p:sp>
      <p:sp>
        <p:nvSpPr>
          <p:cNvPr id="25609" name="TextBox 13"/>
          <p:cNvSpPr txBox="1">
            <a:spLocks noChangeArrowheads="1"/>
          </p:cNvSpPr>
          <p:nvPr/>
        </p:nvSpPr>
        <p:spPr bwMode="auto">
          <a:xfrm>
            <a:off x="3581400" y="3733800"/>
            <a:ext cx="2362200" cy="830997"/>
          </a:xfrm>
          <a:prstGeom prst="rect">
            <a:avLst/>
          </a:prstGeom>
          <a:noFill/>
          <a:ln w="9525">
            <a:noFill/>
            <a:miter lim="800000"/>
            <a:headEnd/>
            <a:tailEnd/>
          </a:ln>
        </p:spPr>
        <p:txBody>
          <a:bodyPr>
            <a:spAutoFit/>
          </a:bodyPr>
          <a:lstStyle/>
          <a:p>
            <a:r>
              <a:rPr lang="en-PH" dirty="0"/>
              <a:t>1000 m2 CAPS with chosen cropping pattern (no </a:t>
            </a:r>
            <a:r>
              <a:rPr lang="en-PH" dirty="0" smtClean="0"/>
              <a:t>tillage)</a:t>
            </a:r>
            <a:endParaRPr lang="en-PH"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10" name="Title 9"/>
          <p:cNvSpPr>
            <a:spLocks noGrp="1"/>
          </p:cNvSpPr>
          <p:nvPr>
            <p:ph type="title"/>
          </p:nvPr>
        </p:nvSpPr>
        <p:spPr>
          <a:xfrm>
            <a:off x="1219200" y="0"/>
            <a:ext cx="7543800" cy="1143000"/>
          </a:xfrm>
        </p:spPr>
        <p:txBody>
          <a:bodyPr/>
          <a:lstStyle/>
          <a:p>
            <a:pPr>
              <a:defRPr/>
            </a:pPr>
            <a:r>
              <a:rPr lang="en-PH" dirty="0" smtClean="0"/>
              <a:t>Farmer-</a:t>
            </a:r>
            <a:r>
              <a:rPr lang="en-PH" dirty="0" err="1" smtClean="0"/>
              <a:t>cooperator</a:t>
            </a:r>
            <a:endParaRPr lang="en-PH" dirty="0"/>
          </a:p>
        </p:txBody>
      </p:sp>
      <p:pic>
        <p:nvPicPr>
          <p:cNvPr id="7" name="Content Placeholder 6" descr="IMG_6468.JPG"/>
          <p:cNvPicPr>
            <a:picLocks noGrp="1" noChangeAspect="1"/>
          </p:cNvPicPr>
          <p:nvPr>
            <p:ph idx="1"/>
          </p:nvPr>
        </p:nvPicPr>
        <p:blipFill>
          <a:blip r:embed="rId3" cstate="print"/>
          <a:srcRect t="6849" b="15068"/>
          <a:stretch>
            <a:fillRect/>
          </a:stretch>
        </p:blipFill>
        <p:spPr>
          <a:xfrm>
            <a:off x="381000" y="1066800"/>
            <a:ext cx="8305800" cy="5181600"/>
          </a:xfrm>
          <a:solidFill>
            <a:schemeClr val="bg1"/>
          </a:solid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a:xfrm>
            <a:off x="1219200" y="152400"/>
            <a:ext cx="7239000" cy="1143000"/>
          </a:xfrm>
        </p:spPr>
        <p:txBody>
          <a:bodyPr/>
          <a:lstStyle/>
          <a:p>
            <a:pPr>
              <a:defRPr/>
            </a:pPr>
            <a:r>
              <a:rPr lang="en-PH" sz="2800" dirty="0" smtClean="0">
                <a:solidFill>
                  <a:schemeClr val="bg1"/>
                </a:solidFill>
              </a:rPr>
              <a:t>Component research (“kitchen experiments”) Crop varieties evaluation year 1: </a:t>
            </a:r>
            <a:endParaRPr lang="en-PH" sz="2800" dirty="0">
              <a:solidFill>
                <a:schemeClr val="bg1"/>
              </a:solidFill>
            </a:endParaRPr>
          </a:p>
        </p:txBody>
      </p:sp>
      <p:sp>
        <p:nvSpPr>
          <p:cNvPr id="12" name="Content Placeholder 11"/>
          <p:cNvSpPr>
            <a:spLocks noGrp="1"/>
          </p:cNvSpPr>
          <p:nvPr>
            <p:ph sz="half" idx="1"/>
          </p:nvPr>
        </p:nvSpPr>
        <p:spPr>
          <a:xfrm>
            <a:off x="533400" y="1600200"/>
            <a:ext cx="4191000" cy="3657600"/>
          </a:xfrm>
        </p:spPr>
        <p:txBody>
          <a:bodyPr/>
          <a:lstStyle/>
          <a:p>
            <a:pPr>
              <a:defRPr/>
            </a:pPr>
            <a:r>
              <a:rPr lang="en-PH" sz="2400" dirty="0" smtClean="0"/>
              <a:t>Evaluation of crop varieties that are best for conservation agriculture production systems that produce high biomass and economic yield which includes forage grasses, sorghum, cassava, upland rice, sweet potato, cowpea and open pollinated maize</a:t>
            </a:r>
            <a:endParaRPr lang="en-PH" sz="2400" dirty="0"/>
          </a:p>
        </p:txBody>
      </p:sp>
      <p:sp>
        <p:nvSpPr>
          <p:cNvPr id="13" name="Content Placeholder 12"/>
          <p:cNvSpPr>
            <a:spLocks noGrp="1"/>
          </p:cNvSpPr>
          <p:nvPr>
            <p:ph sz="half" idx="2"/>
          </p:nvPr>
        </p:nvSpPr>
        <p:spPr/>
        <p:txBody>
          <a:bodyPr/>
          <a:lstStyle/>
          <a:p>
            <a:pPr>
              <a:defRPr/>
            </a:pPr>
            <a:r>
              <a:rPr lang="en-PH" dirty="0" smtClean="0"/>
              <a:t>Key parameters</a:t>
            </a:r>
            <a:endParaRPr lang="en-PH" dirty="0"/>
          </a:p>
        </p:txBody>
      </p:sp>
      <p:cxnSp>
        <p:nvCxnSpPr>
          <p:cNvPr id="26633" name="Straight Connector 13"/>
          <p:cNvCxnSpPr>
            <a:cxnSpLocks noChangeShapeType="1"/>
          </p:cNvCxnSpPr>
          <p:nvPr/>
        </p:nvCxnSpPr>
        <p:spPr bwMode="auto">
          <a:xfrm rot="16200000" flipH="1">
            <a:off x="4191000" y="3657600"/>
            <a:ext cx="2667000" cy="76200"/>
          </a:xfrm>
          <a:prstGeom prst="line">
            <a:avLst/>
          </a:prstGeom>
          <a:noFill/>
          <a:ln w="38100" algn="ctr">
            <a:solidFill>
              <a:schemeClr val="bg1"/>
            </a:solidFill>
            <a:round/>
            <a:headEnd type="arrow" w="med" len="med"/>
            <a:tailEnd/>
          </a:ln>
        </p:spPr>
      </p:cxnSp>
      <p:cxnSp>
        <p:nvCxnSpPr>
          <p:cNvPr id="26634" name="Straight Connector 15"/>
          <p:cNvCxnSpPr>
            <a:cxnSpLocks noChangeShapeType="1"/>
          </p:cNvCxnSpPr>
          <p:nvPr/>
        </p:nvCxnSpPr>
        <p:spPr bwMode="auto">
          <a:xfrm>
            <a:off x="5562600" y="5029200"/>
            <a:ext cx="2514600" cy="1588"/>
          </a:xfrm>
          <a:prstGeom prst="line">
            <a:avLst/>
          </a:prstGeom>
          <a:noFill/>
          <a:ln w="38100" algn="ctr">
            <a:solidFill>
              <a:schemeClr val="bg1"/>
            </a:solidFill>
            <a:round/>
            <a:headEnd/>
            <a:tailEnd type="arrow" w="med" len="med"/>
          </a:ln>
        </p:spPr>
      </p:cxnSp>
      <p:sp>
        <p:nvSpPr>
          <p:cNvPr id="26635" name="TextBox 17"/>
          <p:cNvSpPr txBox="1">
            <a:spLocks noChangeArrowheads="1"/>
          </p:cNvSpPr>
          <p:nvPr/>
        </p:nvSpPr>
        <p:spPr bwMode="auto">
          <a:xfrm>
            <a:off x="5638800" y="5334000"/>
            <a:ext cx="2133600" cy="338138"/>
          </a:xfrm>
          <a:prstGeom prst="rect">
            <a:avLst/>
          </a:prstGeom>
          <a:noFill/>
          <a:ln w="9525">
            <a:noFill/>
            <a:miter lim="800000"/>
            <a:headEnd/>
            <a:tailEnd/>
          </a:ln>
        </p:spPr>
        <p:txBody>
          <a:bodyPr>
            <a:spAutoFit/>
          </a:bodyPr>
          <a:lstStyle/>
          <a:p>
            <a:pPr algn="ctr"/>
            <a:r>
              <a:rPr lang="en-PH">
                <a:solidFill>
                  <a:schemeClr val="bg1"/>
                </a:solidFill>
              </a:rPr>
              <a:t>Biomass yield </a:t>
            </a:r>
          </a:p>
        </p:txBody>
      </p:sp>
      <p:sp>
        <p:nvSpPr>
          <p:cNvPr id="26636" name="TextBox 19"/>
          <p:cNvSpPr txBox="1">
            <a:spLocks noChangeArrowheads="1"/>
          </p:cNvSpPr>
          <p:nvPr/>
        </p:nvSpPr>
        <p:spPr bwMode="auto">
          <a:xfrm>
            <a:off x="5410200" y="1981200"/>
            <a:ext cx="2133600" cy="338138"/>
          </a:xfrm>
          <a:prstGeom prst="rect">
            <a:avLst/>
          </a:prstGeom>
          <a:noFill/>
          <a:ln w="9525">
            <a:noFill/>
            <a:miter lim="800000"/>
            <a:headEnd/>
            <a:tailEnd/>
          </a:ln>
        </p:spPr>
        <p:txBody>
          <a:bodyPr>
            <a:spAutoFit/>
          </a:bodyPr>
          <a:lstStyle/>
          <a:p>
            <a:pPr algn="ctr"/>
            <a:r>
              <a:rPr lang="en-PH">
                <a:solidFill>
                  <a:schemeClr val="bg1"/>
                </a:solidFill>
              </a:rPr>
              <a:t>Economic yield </a:t>
            </a:r>
          </a:p>
        </p:txBody>
      </p:sp>
      <p:cxnSp>
        <p:nvCxnSpPr>
          <p:cNvPr id="26637" name="Straight Arrow Connector 21"/>
          <p:cNvCxnSpPr>
            <a:cxnSpLocks noChangeShapeType="1"/>
          </p:cNvCxnSpPr>
          <p:nvPr/>
        </p:nvCxnSpPr>
        <p:spPr bwMode="auto">
          <a:xfrm rot="5400000" flipH="1" flipV="1">
            <a:off x="5372100" y="3009900"/>
            <a:ext cx="2133600" cy="1752600"/>
          </a:xfrm>
          <a:prstGeom prst="straightConnector1">
            <a:avLst/>
          </a:prstGeom>
          <a:noFill/>
          <a:ln w="38100" algn="ctr">
            <a:solidFill>
              <a:schemeClr val="bg1"/>
            </a:solidFill>
            <a:prstDash val="dashDot"/>
            <a:round/>
            <a:headEnd/>
            <a:tailEnd type="arrow" w="med" len="med"/>
          </a:ln>
        </p:spPr>
      </p:cxn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PH" sz="2400" dirty="0" smtClean="0"/>
              <a:t>Promising sorghum cultivars for CAPS</a:t>
            </a:r>
            <a:br>
              <a:rPr lang="en-PH" sz="2400" dirty="0" smtClean="0"/>
            </a:br>
            <a:r>
              <a:rPr lang="en-PH" sz="2400" dirty="0" err="1" smtClean="0"/>
              <a:t>Claveria</a:t>
            </a:r>
            <a:r>
              <a:rPr lang="en-PH" sz="2400" dirty="0" smtClean="0"/>
              <a:t>, </a:t>
            </a:r>
            <a:r>
              <a:rPr lang="en-PH" sz="2400" dirty="0" err="1" smtClean="0"/>
              <a:t>Misamis</a:t>
            </a:r>
            <a:r>
              <a:rPr lang="en-PH" sz="2400" dirty="0" smtClean="0"/>
              <a:t> Oriental, Philippines</a:t>
            </a:r>
            <a:endParaRPr lang="en-PH" sz="2400" dirty="0"/>
          </a:p>
        </p:txBody>
      </p:sp>
      <p:pic>
        <p:nvPicPr>
          <p:cNvPr id="99330" name="Picture 2"/>
          <p:cNvPicPr>
            <a:picLocks noGrp="1" noChangeAspect="1" noChangeArrowheads="1"/>
          </p:cNvPicPr>
          <p:nvPr>
            <p:ph idx="1"/>
          </p:nvPr>
        </p:nvPicPr>
        <p:blipFill>
          <a:blip r:embed="rId2"/>
          <a:srcRect/>
          <a:stretch>
            <a:fillRect/>
          </a:stretch>
        </p:blipFill>
        <p:spPr bwMode="auto">
          <a:xfrm>
            <a:off x="301598" y="1295400"/>
            <a:ext cx="8385202"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800" dirty="0" smtClean="0"/>
              <a:t>Promising open pollinated maize for CAPS</a:t>
            </a:r>
            <a:br>
              <a:rPr lang="en-PH" sz="2800" dirty="0" smtClean="0"/>
            </a:br>
            <a:r>
              <a:rPr lang="en-PH" sz="2800" dirty="0" err="1" smtClean="0"/>
              <a:t>Claveria</a:t>
            </a:r>
            <a:r>
              <a:rPr lang="en-PH" sz="2800" dirty="0" smtClean="0"/>
              <a:t>, </a:t>
            </a:r>
            <a:r>
              <a:rPr lang="en-PH" sz="2800" dirty="0" err="1" smtClean="0"/>
              <a:t>Misamis</a:t>
            </a:r>
            <a:r>
              <a:rPr lang="en-PH" sz="2800" dirty="0" smtClean="0"/>
              <a:t> Oriental, Philippines</a:t>
            </a:r>
            <a:endParaRPr lang="en-PH" sz="2800" dirty="0"/>
          </a:p>
        </p:txBody>
      </p:sp>
      <p:pic>
        <p:nvPicPr>
          <p:cNvPr id="100354" name="Picture 2"/>
          <p:cNvPicPr>
            <a:picLocks noGrp="1" noChangeAspect="1" noChangeArrowheads="1"/>
          </p:cNvPicPr>
          <p:nvPr>
            <p:ph idx="1"/>
          </p:nvPr>
        </p:nvPicPr>
        <p:blipFill>
          <a:blip r:embed="rId2"/>
          <a:srcRect/>
          <a:stretch>
            <a:fillRect/>
          </a:stretch>
        </p:blipFill>
        <p:spPr bwMode="auto">
          <a:xfrm>
            <a:off x="304800" y="1295401"/>
            <a:ext cx="8534399"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srcRect/>
          <a:stretch>
            <a:fillRect/>
          </a:stretch>
        </p:blipFill>
        <p:spPr bwMode="auto">
          <a:xfrm>
            <a:off x="4953000" y="1219200"/>
            <a:ext cx="3886200" cy="5267325"/>
          </a:xfrm>
          <a:prstGeom prst="rect">
            <a:avLst/>
          </a:prstGeom>
          <a:noFill/>
          <a:ln w="9525">
            <a:noFill/>
            <a:miter lim="800000"/>
            <a:headEnd/>
            <a:tailEnd/>
          </a:ln>
        </p:spPr>
      </p:pic>
      <p:sp>
        <p:nvSpPr>
          <p:cNvPr id="14339" name="Title 1"/>
          <p:cNvSpPr>
            <a:spLocks noGrp="1"/>
          </p:cNvSpPr>
          <p:nvPr>
            <p:ph type="title"/>
          </p:nvPr>
        </p:nvSpPr>
        <p:spPr>
          <a:xfrm>
            <a:off x="1143000" y="0"/>
            <a:ext cx="7315200" cy="838200"/>
          </a:xfrm>
        </p:spPr>
        <p:txBody>
          <a:bodyPr/>
          <a:lstStyle/>
          <a:p>
            <a:pPr eaLnBrk="1" hangingPunct="1"/>
            <a:r>
              <a:rPr lang="en-PH" sz="3200" dirty="0" smtClean="0"/>
              <a:t>Context: </a:t>
            </a:r>
            <a:r>
              <a:rPr lang="en-PH" sz="2800" dirty="0" smtClean="0"/>
              <a:t>Upland areas and smallholders</a:t>
            </a:r>
          </a:p>
        </p:txBody>
      </p:sp>
      <p:pic>
        <p:nvPicPr>
          <p:cNvPr id="14340" name="Picture 2"/>
          <p:cNvPicPr>
            <a:picLocks noChangeAspect="1" noChangeArrowheads="1"/>
          </p:cNvPicPr>
          <p:nvPr/>
        </p:nvPicPr>
        <p:blipFill>
          <a:blip r:embed="rId3"/>
          <a:srcRect/>
          <a:stretch>
            <a:fillRect/>
          </a:stretch>
        </p:blipFill>
        <p:spPr bwMode="auto">
          <a:xfrm>
            <a:off x="152400" y="3657600"/>
            <a:ext cx="4191000" cy="3027363"/>
          </a:xfrm>
          <a:prstGeom prst="rect">
            <a:avLst/>
          </a:prstGeom>
          <a:noFill/>
          <a:ln w="9525">
            <a:noFill/>
            <a:miter lim="800000"/>
            <a:headEnd/>
            <a:tailEnd/>
          </a:ln>
        </p:spPr>
      </p:pic>
      <p:sp>
        <p:nvSpPr>
          <p:cNvPr id="4" name="Text Box 4"/>
          <p:cNvSpPr txBox="1">
            <a:spLocks noChangeArrowheads="1"/>
          </p:cNvSpPr>
          <p:nvPr/>
        </p:nvSpPr>
        <p:spPr bwMode="auto">
          <a:xfrm>
            <a:off x="0" y="990600"/>
            <a:ext cx="4724400" cy="2862322"/>
          </a:xfrm>
          <a:prstGeom prst="rect">
            <a:avLst/>
          </a:prstGeom>
          <a:noFill/>
          <a:ln w="9525">
            <a:noFill/>
            <a:miter lim="800000"/>
            <a:headEnd/>
            <a:tailEnd/>
          </a:ln>
          <a:effectLst/>
        </p:spPr>
        <p:txBody>
          <a:bodyPr wrap="square">
            <a:spAutoFit/>
          </a:bodyPr>
          <a:lstStyle/>
          <a:p>
            <a:pPr marL="228600" indent="-228600" eaLnBrk="0" fontAlgn="auto" hangingPunct="0">
              <a:spcBef>
                <a:spcPts val="0"/>
              </a:spcBef>
              <a:spcAft>
                <a:spcPct val="20000"/>
              </a:spcAft>
              <a:defRPr/>
            </a:pPr>
            <a:r>
              <a:rPr lang="en-US" sz="2000" u="sng" dirty="0">
                <a:solidFill>
                  <a:schemeClr val="bg1"/>
                </a:solidFill>
              </a:rPr>
              <a:t>Philippines</a:t>
            </a:r>
          </a:p>
          <a:p>
            <a:pPr marL="228600" indent="-228600" eaLnBrk="0" fontAlgn="auto" hangingPunct="0">
              <a:spcBef>
                <a:spcPts val="0"/>
              </a:spcBef>
              <a:spcAft>
                <a:spcPct val="20000"/>
              </a:spcAft>
              <a:buFontTx/>
              <a:buChar char="•"/>
              <a:defRPr/>
            </a:pPr>
            <a:r>
              <a:rPr lang="en-US" sz="2000" dirty="0">
                <a:solidFill>
                  <a:schemeClr val="bg1"/>
                </a:solidFill>
              </a:rPr>
              <a:t>More than 7,000 islands</a:t>
            </a:r>
          </a:p>
          <a:p>
            <a:pPr marL="228600" indent="-228600" eaLnBrk="0" fontAlgn="auto" hangingPunct="0">
              <a:spcBef>
                <a:spcPts val="0"/>
              </a:spcBef>
              <a:spcAft>
                <a:spcPct val="20000"/>
              </a:spcAft>
              <a:buFontTx/>
              <a:buChar char="•"/>
              <a:defRPr/>
            </a:pPr>
            <a:r>
              <a:rPr lang="en-US" sz="2000" dirty="0">
                <a:solidFill>
                  <a:schemeClr val="bg1"/>
                </a:solidFill>
              </a:rPr>
              <a:t>Population is 92 M people</a:t>
            </a:r>
          </a:p>
          <a:p>
            <a:pPr marL="228600" indent="-228600" eaLnBrk="0" fontAlgn="auto" hangingPunct="0">
              <a:spcBef>
                <a:spcPts val="0"/>
              </a:spcBef>
              <a:spcAft>
                <a:spcPct val="20000"/>
              </a:spcAft>
              <a:buFontTx/>
              <a:buChar char="•"/>
              <a:defRPr/>
            </a:pPr>
            <a:r>
              <a:rPr lang="en-US" sz="2000" dirty="0">
                <a:solidFill>
                  <a:schemeClr val="bg1"/>
                </a:solidFill>
              </a:rPr>
              <a:t>Land area is 30 M </a:t>
            </a:r>
            <a:r>
              <a:rPr lang="en-US" sz="2000" dirty="0" smtClean="0">
                <a:solidFill>
                  <a:schemeClr val="bg1"/>
                </a:solidFill>
              </a:rPr>
              <a:t>has</a:t>
            </a:r>
            <a:endParaRPr lang="en-US" sz="2000" dirty="0">
              <a:solidFill>
                <a:schemeClr val="bg1"/>
              </a:solidFill>
            </a:endParaRPr>
          </a:p>
          <a:p>
            <a:pPr marL="228600" indent="-228600" eaLnBrk="0" fontAlgn="auto" hangingPunct="0">
              <a:spcBef>
                <a:spcPts val="0"/>
              </a:spcBef>
              <a:spcAft>
                <a:spcPct val="20000"/>
              </a:spcAft>
              <a:buFontTx/>
              <a:buChar char="•"/>
              <a:defRPr/>
            </a:pPr>
            <a:r>
              <a:rPr lang="en-US" sz="2000" dirty="0">
                <a:solidFill>
                  <a:schemeClr val="bg1"/>
                </a:solidFill>
              </a:rPr>
              <a:t>10 M has sloping acid upland soils</a:t>
            </a:r>
          </a:p>
          <a:p>
            <a:pPr marL="228600" indent="-228600" eaLnBrk="0" fontAlgn="auto" hangingPunct="0">
              <a:spcBef>
                <a:spcPts val="0"/>
              </a:spcBef>
              <a:spcAft>
                <a:spcPct val="20000"/>
              </a:spcAft>
              <a:buFontTx/>
              <a:buChar char="•"/>
              <a:defRPr/>
            </a:pPr>
            <a:r>
              <a:rPr lang="en-US" sz="2000" dirty="0">
                <a:solidFill>
                  <a:schemeClr val="bg1"/>
                </a:solidFill>
              </a:rPr>
              <a:t>5 M has less productive upland areas due  to  degradation </a:t>
            </a:r>
          </a:p>
          <a:p>
            <a:pPr marL="228600" indent="-228600" eaLnBrk="0" fontAlgn="auto" hangingPunct="0">
              <a:spcBef>
                <a:spcPts val="0"/>
              </a:spcBef>
              <a:spcAft>
                <a:spcPct val="20000"/>
              </a:spcAft>
              <a:buFontTx/>
              <a:buChar char="•"/>
              <a:defRPr/>
            </a:pPr>
            <a:endParaRPr lang="en-US" sz="1600" dirty="0">
              <a:solidFill>
                <a:srgbClr val="FFFF00"/>
              </a:solidFill>
              <a:effectLst>
                <a:outerShdw blurRad="38100" dist="38100" dir="2700000" algn="tl">
                  <a:srgbClr val="000000"/>
                </a:outerShdw>
              </a:effectLst>
              <a:latin typeface="Tekton" pitchFamily="34" charset="0"/>
              <a:cs typeface="+mn-cs"/>
            </a:endParaRPr>
          </a:p>
        </p:txBody>
      </p:sp>
      <p:sp>
        <p:nvSpPr>
          <p:cNvPr id="14343" name="AutoShape 10"/>
          <p:cNvSpPr>
            <a:spLocks noChangeArrowheads="1"/>
          </p:cNvSpPr>
          <p:nvPr/>
        </p:nvSpPr>
        <p:spPr bwMode="auto">
          <a:xfrm rot="-1385420">
            <a:off x="3790937" y="4275583"/>
            <a:ext cx="1728788" cy="644525"/>
          </a:xfrm>
          <a:prstGeom prst="notchedRightArrow">
            <a:avLst>
              <a:gd name="adj1" fmla="val 11870"/>
              <a:gd name="adj2" fmla="val 53794"/>
            </a:avLst>
          </a:prstGeom>
          <a:solidFill>
            <a:schemeClr val="tx1"/>
          </a:solidFill>
          <a:ln w="9525">
            <a:noFill/>
            <a:miter lim="800000"/>
            <a:headEnd/>
            <a:tailEnd/>
          </a:ln>
        </p:spPr>
        <p:txBody>
          <a:bodyPr wrap="none" anchor="ctr"/>
          <a:lstStyle/>
          <a:p>
            <a:endParaRPr lang="en-US">
              <a:latin typeface="Calibri" pitchFamily="34" charset="0"/>
            </a:endParaRPr>
          </a:p>
        </p:txBody>
      </p:sp>
      <p:sp>
        <p:nvSpPr>
          <p:cNvPr id="14344" name="Oval 3"/>
          <p:cNvSpPr>
            <a:spLocks noChangeArrowheads="1"/>
          </p:cNvSpPr>
          <p:nvPr/>
        </p:nvSpPr>
        <p:spPr bwMode="auto">
          <a:xfrm>
            <a:off x="2667000" y="4419600"/>
            <a:ext cx="1143000" cy="1066800"/>
          </a:xfrm>
          <a:prstGeom prst="ellipse">
            <a:avLst/>
          </a:prstGeom>
          <a:noFill/>
          <a:ln w="38100">
            <a:solidFill>
              <a:srgbClr val="CC3300"/>
            </a:solidFill>
            <a:round/>
            <a:headEnd/>
            <a:tailEnd/>
          </a:ln>
        </p:spPr>
        <p:txBody>
          <a:bodyPr wrap="none" anchor="ctr"/>
          <a:lstStyle/>
          <a:p>
            <a:endParaRPr lang="en-US">
              <a:latin typeface="Calibri" pitchFamily="34" charset="0"/>
            </a:endParaRPr>
          </a:p>
        </p:txBody>
      </p:sp>
      <p:sp>
        <p:nvSpPr>
          <p:cNvPr id="9" name="TextBox 8"/>
          <p:cNvSpPr txBox="1"/>
          <p:nvPr/>
        </p:nvSpPr>
        <p:spPr>
          <a:xfrm>
            <a:off x="6934200" y="2743200"/>
            <a:ext cx="1524000" cy="338554"/>
          </a:xfrm>
          <a:prstGeom prst="rect">
            <a:avLst/>
          </a:prstGeom>
          <a:noFill/>
        </p:spPr>
        <p:txBody>
          <a:bodyPr wrap="square" rtlCol="0">
            <a:spAutoFit/>
          </a:bodyPr>
          <a:lstStyle/>
          <a:p>
            <a:r>
              <a:rPr lang="en-PH" dirty="0" smtClean="0"/>
              <a:t>Manila</a:t>
            </a:r>
            <a:endParaRPr lang="en-PH" dirty="0"/>
          </a:p>
        </p:txBody>
      </p:sp>
      <p:sp>
        <p:nvSpPr>
          <p:cNvPr id="10" name="TextBox 9"/>
          <p:cNvSpPr txBox="1"/>
          <p:nvPr/>
        </p:nvSpPr>
        <p:spPr>
          <a:xfrm>
            <a:off x="7772400" y="4648200"/>
            <a:ext cx="990600" cy="338554"/>
          </a:xfrm>
          <a:prstGeom prst="rect">
            <a:avLst/>
          </a:prstGeom>
          <a:noFill/>
        </p:spPr>
        <p:txBody>
          <a:bodyPr wrap="square" rtlCol="0">
            <a:spAutoFit/>
          </a:bodyPr>
          <a:lstStyle/>
          <a:p>
            <a:r>
              <a:rPr lang="en-PH" dirty="0" err="1" smtClean="0"/>
              <a:t>Claveria</a:t>
            </a:r>
            <a:endParaRPr lang="en-PH" dirty="0"/>
          </a:p>
        </p:txBody>
      </p:sp>
      <p:cxnSp>
        <p:nvCxnSpPr>
          <p:cNvPr id="12" name="Straight Arrow Connector 11"/>
          <p:cNvCxnSpPr/>
          <p:nvPr/>
        </p:nvCxnSpPr>
        <p:spPr bwMode="auto">
          <a:xfrm rot="10800000" flipV="1">
            <a:off x="7391400" y="4800600"/>
            <a:ext cx="381000" cy="152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10800000" flipV="1">
            <a:off x="6172200" y="3048000"/>
            <a:ext cx="838200" cy="228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828800" y="4876800"/>
            <a:ext cx="762000" cy="1588"/>
          </a:xfrm>
          <a:prstGeom prst="straightConnector1">
            <a:avLst/>
          </a:prstGeom>
          <a:solidFill>
            <a:schemeClr val="accent1"/>
          </a:solidFill>
          <a:ln w="57150" cap="flat" cmpd="sng" algn="ctr">
            <a:solidFill>
              <a:schemeClr val="tx1">
                <a:lumMod val="85000"/>
                <a:lumOff val="15000"/>
              </a:schemeClr>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sz="2800" dirty="0"/>
          </a:p>
        </p:txBody>
      </p:sp>
      <p:pic>
        <p:nvPicPr>
          <p:cNvPr id="101383" name="Picture 7"/>
          <p:cNvPicPr>
            <a:picLocks noGrp="1" noChangeAspect="1" noChangeArrowheads="1"/>
          </p:cNvPicPr>
          <p:nvPr>
            <p:ph idx="1"/>
          </p:nvPr>
        </p:nvPicPr>
        <p:blipFill>
          <a:blip r:embed="rId2"/>
          <a:srcRect/>
          <a:stretch>
            <a:fillRect/>
          </a:stretch>
        </p:blipFill>
        <p:spPr bwMode="auto">
          <a:xfrm>
            <a:off x="0" y="609600"/>
            <a:ext cx="9144000" cy="5715000"/>
          </a:xfrm>
          <a:prstGeom prst="rect">
            <a:avLst/>
          </a:prstGeom>
          <a:solidFill>
            <a:schemeClr val="bg1"/>
          </a:solidFill>
          <a:ln w="9525">
            <a:noFill/>
            <a:miter lim="800000"/>
            <a:headEnd/>
            <a:tailEnd/>
          </a:ln>
          <a:effectLst/>
        </p:spPr>
      </p:pic>
      <p:cxnSp>
        <p:nvCxnSpPr>
          <p:cNvPr id="13" name="Straight Connector 12"/>
          <p:cNvCxnSpPr/>
          <p:nvPr/>
        </p:nvCxnSpPr>
        <p:spPr bwMode="auto">
          <a:xfrm flipV="1">
            <a:off x="0" y="4343400"/>
            <a:ext cx="8915400" cy="7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0" y="5105400"/>
            <a:ext cx="8915400" cy="7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543800" cy="1143000"/>
          </a:xfrm>
        </p:spPr>
        <p:txBody>
          <a:bodyPr/>
          <a:lstStyle/>
          <a:p>
            <a:r>
              <a:rPr lang="en-PH" sz="2400" dirty="0" smtClean="0"/>
              <a:t>Promising upland rice cultivars for CAPS. </a:t>
            </a:r>
            <a:r>
              <a:rPr lang="en-PH" sz="2400" dirty="0" err="1" smtClean="0"/>
              <a:t>Claveria</a:t>
            </a:r>
            <a:r>
              <a:rPr lang="en-PH" sz="2400" dirty="0" smtClean="0"/>
              <a:t>, </a:t>
            </a:r>
            <a:r>
              <a:rPr lang="en-PH" sz="2400" dirty="0" err="1" smtClean="0"/>
              <a:t>Misamis</a:t>
            </a:r>
            <a:r>
              <a:rPr lang="en-PH" sz="2400" dirty="0" smtClean="0"/>
              <a:t> Oriental, Philippines</a:t>
            </a:r>
            <a:endParaRPr lang="en-PH" sz="2400" dirty="0"/>
          </a:p>
        </p:txBody>
      </p:sp>
      <p:pic>
        <p:nvPicPr>
          <p:cNvPr id="103426" name="Picture 2"/>
          <p:cNvPicPr>
            <a:picLocks noGrp="1" noChangeAspect="1" noChangeArrowheads="1"/>
          </p:cNvPicPr>
          <p:nvPr>
            <p:ph idx="1"/>
          </p:nvPr>
        </p:nvPicPr>
        <p:blipFill>
          <a:blip r:embed="rId2"/>
          <a:srcRect/>
          <a:stretch>
            <a:fillRect/>
          </a:stretch>
        </p:blipFill>
        <p:spPr bwMode="auto">
          <a:xfrm>
            <a:off x="381000" y="1066800"/>
            <a:ext cx="8382000" cy="5181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400" dirty="0" smtClean="0"/>
              <a:t>Promising Sweet Potato cultivars for CAPS. </a:t>
            </a:r>
            <a:r>
              <a:rPr lang="en-PH" sz="2400" dirty="0" err="1" smtClean="0"/>
              <a:t>Claveria</a:t>
            </a:r>
            <a:r>
              <a:rPr lang="en-PH" sz="2400" dirty="0" smtClean="0"/>
              <a:t>, </a:t>
            </a:r>
            <a:r>
              <a:rPr lang="en-PH" sz="2400" dirty="0" err="1" smtClean="0"/>
              <a:t>Misamis</a:t>
            </a:r>
            <a:r>
              <a:rPr lang="en-PH" sz="2400" dirty="0" smtClean="0"/>
              <a:t> Oriental, Philippines</a:t>
            </a:r>
            <a:endParaRPr lang="en-PH" sz="2400" dirty="0"/>
          </a:p>
        </p:txBody>
      </p:sp>
      <p:pic>
        <p:nvPicPr>
          <p:cNvPr id="104450" name="Picture 2"/>
          <p:cNvPicPr>
            <a:picLocks noGrp="1" noChangeAspect="1" noChangeArrowheads="1"/>
          </p:cNvPicPr>
          <p:nvPr>
            <p:ph idx="1"/>
          </p:nvPr>
        </p:nvPicPr>
        <p:blipFill>
          <a:blip r:embed="rId2"/>
          <a:srcRect/>
          <a:stretch>
            <a:fillRect/>
          </a:stretch>
        </p:blipFill>
        <p:spPr bwMode="auto">
          <a:xfrm>
            <a:off x="304800" y="1066800"/>
            <a:ext cx="8534400" cy="5080695"/>
          </a:xfrm>
          <a:prstGeom prst="rect">
            <a:avLst/>
          </a:prstGeom>
          <a:noFill/>
          <a:ln w="9525">
            <a:noFill/>
            <a:miter lim="800000"/>
            <a:headEnd/>
            <a:tailEnd/>
          </a:ln>
          <a:effectLst/>
        </p:spPr>
      </p:pic>
      <p:sp>
        <p:nvSpPr>
          <p:cNvPr id="5" name="TextBox 4"/>
          <p:cNvSpPr txBox="1"/>
          <p:nvPr/>
        </p:nvSpPr>
        <p:spPr>
          <a:xfrm>
            <a:off x="533400" y="1219200"/>
            <a:ext cx="762000" cy="338554"/>
          </a:xfrm>
          <a:prstGeom prst="rect">
            <a:avLst/>
          </a:prstGeom>
          <a:noFill/>
        </p:spPr>
        <p:txBody>
          <a:bodyPr wrap="square" rtlCol="0">
            <a:spAutoFit/>
          </a:bodyPr>
          <a:lstStyle/>
          <a:p>
            <a:r>
              <a:rPr lang="en-PH" dirty="0" smtClean="0"/>
              <a:t>Kg/ha</a:t>
            </a:r>
            <a:endParaRPr lang="en-PH" dirty="0"/>
          </a:p>
        </p:txBody>
      </p:sp>
      <p:sp>
        <p:nvSpPr>
          <p:cNvPr id="6" name="TextBox 5"/>
          <p:cNvSpPr txBox="1"/>
          <p:nvPr/>
        </p:nvSpPr>
        <p:spPr>
          <a:xfrm>
            <a:off x="4648200" y="5867400"/>
            <a:ext cx="762000" cy="338554"/>
          </a:xfrm>
          <a:prstGeom prst="rect">
            <a:avLst/>
          </a:prstGeom>
          <a:noFill/>
        </p:spPr>
        <p:txBody>
          <a:bodyPr wrap="square" rtlCol="0">
            <a:spAutoFit/>
          </a:bodyPr>
          <a:lstStyle/>
          <a:p>
            <a:r>
              <a:rPr lang="en-PH" dirty="0" smtClean="0"/>
              <a:t>Kg/ha</a:t>
            </a:r>
            <a:endParaRPr lang="en-PH"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PH"/>
          </a:p>
        </p:txBody>
      </p:sp>
      <p:pic>
        <p:nvPicPr>
          <p:cNvPr id="102402" name="Picture 2"/>
          <p:cNvPicPr>
            <a:picLocks noGrp="1" noChangeAspect="1" noChangeArrowheads="1"/>
          </p:cNvPicPr>
          <p:nvPr>
            <p:ph idx="1"/>
          </p:nvPr>
        </p:nvPicPr>
        <p:blipFill>
          <a:blip r:embed="rId2"/>
          <a:srcRect/>
          <a:stretch>
            <a:fillRect/>
          </a:stretch>
        </p:blipFill>
        <p:spPr bwMode="auto">
          <a:xfrm>
            <a:off x="381000" y="1066800"/>
            <a:ext cx="8153400" cy="50292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543800" cy="1143000"/>
          </a:xfrm>
        </p:spPr>
        <p:txBody>
          <a:bodyPr/>
          <a:lstStyle/>
          <a:p>
            <a:r>
              <a:rPr lang="en-PH" sz="2000" dirty="0" smtClean="0"/>
              <a:t>Grain yield of maize as influenced by different fertility levels and spacing. </a:t>
            </a:r>
            <a:r>
              <a:rPr lang="en-PH" sz="2000" dirty="0" err="1" smtClean="0"/>
              <a:t>Claveria</a:t>
            </a:r>
            <a:r>
              <a:rPr lang="en-PH" sz="2000" dirty="0" smtClean="0"/>
              <a:t>, </a:t>
            </a:r>
            <a:r>
              <a:rPr lang="en-PH" sz="2000" dirty="0" err="1" smtClean="0"/>
              <a:t>Misamis</a:t>
            </a:r>
            <a:r>
              <a:rPr lang="en-PH" sz="2000" dirty="0" smtClean="0"/>
              <a:t> Oriental.</a:t>
            </a:r>
            <a:endParaRPr lang="en-PH" sz="2000" dirty="0"/>
          </a:p>
        </p:txBody>
      </p:sp>
      <p:graphicFrame>
        <p:nvGraphicFramePr>
          <p:cNvPr id="8" name="Content Placeholder 7"/>
          <p:cNvGraphicFramePr>
            <a:graphicFrameLocks noGrp="1"/>
          </p:cNvGraphicFramePr>
          <p:nvPr>
            <p:ph idx="1"/>
          </p:nvPr>
        </p:nvGraphicFramePr>
        <p:xfrm>
          <a:off x="381000" y="1219200"/>
          <a:ext cx="8305800" cy="4724403"/>
        </p:xfrm>
        <a:graphic>
          <a:graphicData uri="http://schemas.openxmlformats.org/drawingml/2006/table">
            <a:tbl>
              <a:tblPr/>
              <a:tblGrid>
                <a:gridCol w="2704368"/>
                <a:gridCol w="1875450"/>
                <a:gridCol w="1875450"/>
                <a:gridCol w="1850532"/>
              </a:tblGrid>
              <a:tr h="565659">
                <a:tc rowSpan="2">
                  <a:txBody>
                    <a:bodyPr/>
                    <a:lstStyle/>
                    <a:p>
                      <a:pPr marL="0" marR="0" algn="ctr">
                        <a:lnSpc>
                          <a:spcPct val="115000"/>
                        </a:lnSpc>
                        <a:spcBef>
                          <a:spcPts val="0"/>
                        </a:spcBef>
                        <a:spcAft>
                          <a:spcPts val="0"/>
                        </a:spcAft>
                      </a:pPr>
                      <a:r>
                        <a:rPr lang="en-PH" sz="1200" dirty="0">
                          <a:latin typeface="Times New Roman"/>
                          <a:ea typeface="Calibri"/>
                          <a:cs typeface="Times New Roman"/>
                        </a:rPr>
                        <a:t>Fertility levels</a:t>
                      </a:r>
                    </a:p>
                    <a:p>
                      <a:pPr marL="0" marR="0" algn="ctr">
                        <a:lnSpc>
                          <a:spcPct val="115000"/>
                        </a:lnSpc>
                        <a:spcBef>
                          <a:spcPts val="0"/>
                        </a:spcBef>
                        <a:spcAft>
                          <a:spcPts val="0"/>
                        </a:spcAft>
                      </a:pPr>
                      <a:r>
                        <a:rPr lang="en-PH" sz="1200" dirty="0">
                          <a:latin typeface="Times New Roman"/>
                          <a:ea typeface="Calibri"/>
                          <a:cs typeface="Times New Roman"/>
                        </a:rPr>
                        <a:t>(N P</a:t>
                      </a:r>
                      <a:r>
                        <a:rPr lang="en-PH" sz="1200" baseline="-25000" dirty="0">
                          <a:latin typeface="Times New Roman"/>
                          <a:ea typeface="Calibri"/>
                          <a:cs typeface="Times New Roman"/>
                        </a:rPr>
                        <a:t>2</a:t>
                      </a:r>
                      <a:r>
                        <a:rPr lang="en-PH" sz="1200" dirty="0">
                          <a:latin typeface="Times New Roman"/>
                          <a:ea typeface="Calibri"/>
                          <a:cs typeface="Times New Roman"/>
                        </a:rPr>
                        <a:t>O</a:t>
                      </a:r>
                      <a:r>
                        <a:rPr lang="en-PH" sz="1200" baseline="-25000" dirty="0">
                          <a:latin typeface="Times New Roman"/>
                          <a:ea typeface="Calibri"/>
                          <a:cs typeface="Times New Roman"/>
                        </a:rPr>
                        <a:t>5</a:t>
                      </a:r>
                      <a:r>
                        <a:rPr lang="en-PH" sz="1200" dirty="0">
                          <a:latin typeface="Times New Roman"/>
                          <a:ea typeface="Calibri"/>
                          <a:cs typeface="Times New Roman"/>
                        </a:rPr>
                        <a:t> K</a:t>
                      </a:r>
                      <a:r>
                        <a:rPr lang="en-PH" sz="1200" baseline="-25000" dirty="0">
                          <a:latin typeface="Times New Roman"/>
                          <a:ea typeface="Calibri"/>
                          <a:cs typeface="Times New Roman"/>
                        </a:rPr>
                        <a:t>2</a:t>
                      </a:r>
                      <a:r>
                        <a:rPr lang="en-PH" sz="1200" dirty="0">
                          <a:latin typeface="Times New Roman"/>
                          <a:ea typeface="Calibri"/>
                          <a:cs typeface="Times New Roman"/>
                        </a:rPr>
                        <a:t>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endParaRPr lang="en-PH" sz="1200" dirty="0">
                        <a:latin typeface="Times New Roman"/>
                        <a:ea typeface="Calibri"/>
                        <a:cs typeface="Times New Roman"/>
                      </a:endParaRPr>
                    </a:p>
                    <a:p>
                      <a:pPr marL="0" marR="0" algn="ctr">
                        <a:lnSpc>
                          <a:spcPct val="115000"/>
                        </a:lnSpc>
                        <a:spcBef>
                          <a:spcPts val="0"/>
                        </a:spcBef>
                        <a:spcAft>
                          <a:spcPts val="0"/>
                        </a:spcAft>
                      </a:pPr>
                      <a:r>
                        <a:rPr lang="en-PH" sz="1200" dirty="0">
                          <a:latin typeface="Times New Roman"/>
                          <a:ea typeface="Calibri"/>
                          <a:cs typeface="Times New Roman"/>
                        </a:rPr>
                        <a:t>Spacing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PH"/>
                    </a:p>
                  </a:txBody>
                  <a:tcPr/>
                </a:tc>
                <a:tc rowSpan="2">
                  <a:txBody>
                    <a:bodyPr/>
                    <a:lstStyle/>
                    <a:p>
                      <a:pPr marL="0" marR="0" algn="ctr">
                        <a:lnSpc>
                          <a:spcPct val="115000"/>
                        </a:lnSpc>
                        <a:spcBef>
                          <a:spcPts val="0"/>
                        </a:spcBef>
                        <a:spcAft>
                          <a:spcPts val="0"/>
                        </a:spcAft>
                      </a:pPr>
                      <a:r>
                        <a:rPr lang="en-PH" sz="1200">
                          <a:latin typeface="Times New Roman"/>
                          <a:ea typeface="Calibri"/>
                          <a:cs typeface="Times New Roman"/>
                        </a:rPr>
                        <a:t>Mean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15612">
                <a:tc vMerge="1">
                  <a:txBody>
                    <a:bodyPr/>
                    <a:lstStyle/>
                    <a:p>
                      <a:endParaRPr lang="en-PH"/>
                    </a:p>
                  </a:txBody>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60 cm</a:t>
                      </a:r>
                    </a:p>
                    <a:p>
                      <a:pPr marL="0" marR="0" algn="ctr">
                        <a:lnSpc>
                          <a:spcPct val="115000"/>
                        </a:lnSpc>
                        <a:spcBef>
                          <a:spcPts val="0"/>
                        </a:spcBef>
                        <a:spcAft>
                          <a:spcPts val="0"/>
                        </a:spcAft>
                      </a:pPr>
                      <a:r>
                        <a:rPr lang="en-PH" sz="1200" dirty="0">
                          <a:latin typeface="Times New Roman"/>
                          <a:ea typeface="Calibri"/>
                          <a:cs typeface="Times New Roman"/>
                        </a:rPr>
                        <a:t>(t/ha)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75 cm</a:t>
                      </a:r>
                    </a:p>
                    <a:p>
                      <a:pPr marL="0" marR="0" algn="ctr">
                        <a:lnSpc>
                          <a:spcPct val="115000"/>
                        </a:lnSpc>
                        <a:spcBef>
                          <a:spcPts val="0"/>
                        </a:spcBef>
                        <a:spcAft>
                          <a:spcPts val="0"/>
                        </a:spcAft>
                      </a:pPr>
                      <a:r>
                        <a:rPr lang="en-PH" sz="1200" dirty="0">
                          <a:latin typeface="Times New Roman"/>
                          <a:ea typeface="Calibri"/>
                          <a:cs typeface="Times New Roman"/>
                        </a:rPr>
                        <a:t>(t/ha)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PH"/>
                    </a:p>
                  </a:txBody>
                  <a:tcPr/>
                </a:tc>
              </a:tr>
              <a:tr h="491876">
                <a:tc>
                  <a:txBody>
                    <a:bodyPr/>
                    <a:lstStyle/>
                    <a:p>
                      <a:pPr marL="0" marR="0" algn="ctr">
                        <a:lnSpc>
                          <a:spcPct val="115000"/>
                        </a:lnSpc>
                        <a:spcBef>
                          <a:spcPts val="0"/>
                        </a:spcBef>
                        <a:spcAft>
                          <a:spcPts val="0"/>
                        </a:spcAft>
                      </a:pPr>
                      <a:r>
                        <a:rPr lang="en-PH" sz="1200" dirty="0">
                          <a:latin typeface="Times New Roman"/>
                          <a:ea typeface="Calibri"/>
                          <a:cs typeface="Times New Roman"/>
                        </a:rPr>
                        <a:t>60-30-30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1.31</a:t>
                      </a:r>
                      <a:r>
                        <a:rPr lang="en-PH" sz="1200" baseline="30000" dirty="0">
                          <a:latin typeface="Times New Roman"/>
                          <a:ea typeface="Calibri"/>
                          <a:cs typeface="Times New Roman"/>
                        </a:rPr>
                        <a:t>bc</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1.35</a:t>
                      </a:r>
                      <a:r>
                        <a:rPr lang="en-PH" sz="1200" baseline="30000" dirty="0">
                          <a:latin typeface="Times New Roman"/>
                          <a:ea typeface="Calibri"/>
                          <a:cs typeface="Times New Roman"/>
                        </a:rPr>
                        <a:t>b</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1.33</a:t>
                      </a:r>
                      <a:r>
                        <a:rPr lang="en-PH" sz="1200" baseline="30000" dirty="0">
                          <a:latin typeface="Times New Roman"/>
                          <a:ea typeface="Calibri"/>
                          <a:cs typeface="Times New Roman"/>
                        </a:rPr>
                        <a:t>ns</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dirty="0">
                          <a:latin typeface="Times New Roman"/>
                          <a:ea typeface="Calibri"/>
                          <a:cs typeface="Times New Roman"/>
                        </a:rPr>
                        <a:t>200-120-120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2.99</a:t>
                      </a:r>
                      <a:r>
                        <a:rPr lang="en-PH" sz="1200" baseline="30000" dirty="0">
                          <a:latin typeface="Times New Roman"/>
                          <a:ea typeface="Calibri"/>
                          <a:cs typeface="Times New Roman"/>
                        </a:rPr>
                        <a:t>a</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2.46</a:t>
                      </a:r>
                      <a:r>
                        <a:rPr lang="en-PH" sz="1200" baseline="30000" dirty="0">
                          <a:latin typeface="Times New Roman"/>
                          <a:ea typeface="Calibri"/>
                          <a:cs typeface="Times New Roman"/>
                        </a:rPr>
                        <a:t>a</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2.72</a:t>
                      </a:r>
                      <a:r>
                        <a:rPr lang="en-PH" sz="1200" baseline="30000" dirty="0">
                          <a:latin typeface="Times New Roman"/>
                          <a:ea typeface="Calibri"/>
                          <a:cs typeface="Times New Roman"/>
                        </a:rPr>
                        <a:t>ns</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a:latin typeface="Times New Roman"/>
                          <a:ea typeface="Calibri"/>
                          <a:cs typeface="Times New Roman"/>
                        </a:rPr>
                        <a:t>0-120-120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0.99</a:t>
                      </a:r>
                      <a:r>
                        <a:rPr lang="en-PH" sz="1200" baseline="30000">
                          <a:latin typeface="Times New Roman"/>
                          <a:ea typeface="Calibri"/>
                          <a:cs typeface="Times New Roman"/>
                        </a:rPr>
                        <a:t>c</a:t>
                      </a:r>
                      <a:endParaRPr lang="en-PH" sz="12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0.78</a:t>
                      </a:r>
                      <a:r>
                        <a:rPr lang="en-PH" sz="1200" baseline="30000" dirty="0">
                          <a:latin typeface="Times New Roman"/>
                          <a:ea typeface="Calibri"/>
                          <a:cs typeface="Times New Roman"/>
                        </a:rPr>
                        <a:t>c</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0.88</a:t>
                      </a:r>
                      <a:r>
                        <a:rPr lang="en-PH" sz="1200" baseline="30000" dirty="0">
                          <a:latin typeface="Times New Roman"/>
                          <a:ea typeface="Calibri"/>
                          <a:cs typeface="Times New Roman"/>
                        </a:rPr>
                        <a:t>ns</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a:latin typeface="Times New Roman"/>
                          <a:ea typeface="Calibri"/>
                          <a:cs typeface="Times New Roman"/>
                        </a:rPr>
                        <a:t>200-0-120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1.23</a:t>
                      </a:r>
                      <a:r>
                        <a:rPr lang="en-PH" sz="1200" baseline="30000">
                          <a:latin typeface="Times New Roman"/>
                          <a:ea typeface="Calibri"/>
                          <a:cs typeface="Times New Roman"/>
                        </a:rPr>
                        <a:t>bc</a:t>
                      </a:r>
                      <a:endParaRPr lang="en-PH" sz="12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1.23</a:t>
                      </a:r>
                      <a:r>
                        <a:rPr lang="en-PH" sz="1200" baseline="30000" dirty="0">
                          <a:latin typeface="Times New Roman"/>
                          <a:ea typeface="Calibri"/>
                          <a:cs typeface="Times New Roman"/>
                        </a:rPr>
                        <a:t>b</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1.23</a:t>
                      </a:r>
                      <a:r>
                        <a:rPr lang="en-PH" sz="1200" baseline="30000" dirty="0">
                          <a:latin typeface="Times New Roman"/>
                          <a:ea typeface="Calibri"/>
                          <a:cs typeface="Times New Roman"/>
                        </a:rPr>
                        <a:t>ns</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a:latin typeface="Times New Roman"/>
                          <a:ea typeface="Calibri"/>
                          <a:cs typeface="Times New Roman"/>
                        </a:rPr>
                        <a:t>200-120-0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2.38</a:t>
                      </a:r>
                      <a:r>
                        <a:rPr lang="en-PH" sz="1200" baseline="30000">
                          <a:latin typeface="Times New Roman"/>
                          <a:ea typeface="Calibri"/>
                          <a:cs typeface="Times New Roman"/>
                        </a:rPr>
                        <a:t>a</a:t>
                      </a:r>
                      <a:endParaRPr lang="en-PH" sz="12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1.70</a:t>
                      </a:r>
                      <a:r>
                        <a:rPr lang="en-PH" sz="1200" baseline="30000">
                          <a:latin typeface="Times New Roman"/>
                          <a:ea typeface="Calibri"/>
                          <a:cs typeface="Times New Roman"/>
                        </a:rPr>
                        <a:t>ab</a:t>
                      </a:r>
                      <a:endParaRPr lang="en-PH" sz="12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2.04</a:t>
                      </a:r>
                      <a:r>
                        <a:rPr lang="en-PH" sz="1200" baseline="30000" dirty="0">
                          <a:latin typeface="Times New Roman"/>
                          <a:ea typeface="Calibri"/>
                          <a:cs typeface="Times New Roman"/>
                        </a:rPr>
                        <a:t>ns</a:t>
                      </a: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dirty="0">
                          <a:latin typeface="Times New Roman"/>
                          <a:ea typeface="Calibri"/>
                          <a:cs typeface="Times New Roman"/>
                        </a:rPr>
                        <a:t>Mean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1.78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91876">
                <a:tc>
                  <a:txBody>
                    <a:bodyPr/>
                    <a:lstStyle/>
                    <a:p>
                      <a:pPr marL="0" marR="0" algn="ctr">
                        <a:lnSpc>
                          <a:spcPct val="115000"/>
                        </a:lnSpc>
                        <a:spcBef>
                          <a:spcPts val="0"/>
                        </a:spcBef>
                        <a:spcAft>
                          <a:spcPts val="0"/>
                        </a:spcAft>
                      </a:pPr>
                      <a:r>
                        <a:rPr lang="en-PH" sz="1200">
                          <a:latin typeface="Times New Roman"/>
                          <a:ea typeface="Calibri"/>
                          <a:cs typeface="Times New Roman"/>
                        </a:rPr>
                        <a:t>LSD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dirty="0">
                          <a:latin typeface="Times New Roman"/>
                          <a:ea typeface="Calibri"/>
                          <a:cs typeface="Times New Roman"/>
                        </a:rPr>
                        <a:t>0.84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PH" sz="1200">
                          <a:latin typeface="Times New Roman"/>
                          <a:ea typeface="Calibri"/>
                          <a:cs typeface="Times New Roman"/>
                        </a:rPr>
                        <a:t>0.84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PH" sz="12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65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PH" sz="1200" b="1" i="0" u="none" strike="noStrike" cap="none" normalizeH="0" baseline="0" smtClean="0">
                <a:ln>
                  <a:noFill/>
                </a:ln>
                <a:solidFill>
                  <a:schemeClr val="tx1"/>
                </a:solidFill>
                <a:effectLst/>
                <a:latin typeface="Arial" pitchFamily="34" charset="0"/>
                <a:ea typeface="Calibri" pitchFamily="34" charset="0"/>
                <a:cs typeface="Arial" pitchFamily="34" charset="0"/>
              </a:rPr>
              <a:t>Grain yield of maize as influenced by different fertility levels and spacing. Claveria, Misamis Oriental. Dry Season 2010-2011.</a:t>
            </a:r>
            <a:endParaRPr kumimoji="0" lang="en-PH" sz="1600" b="1"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304800" y="6096001"/>
            <a:ext cx="8839200" cy="984885"/>
          </a:xfrm>
          <a:prstGeom prst="rect">
            <a:avLst/>
          </a:prstGeom>
          <a:noFill/>
        </p:spPr>
        <p:txBody>
          <a:bodyPr wrap="square" rtlCol="0">
            <a:spAutoFit/>
          </a:bodyPr>
          <a:lstStyle/>
          <a:p>
            <a:r>
              <a:rPr lang="en-PH" sz="1400" dirty="0" smtClean="0">
                <a:solidFill>
                  <a:schemeClr val="accent1">
                    <a:lumMod val="75000"/>
                  </a:schemeClr>
                </a:solidFill>
              </a:rPr>
              <a:t>Nutrient deficiency = N (67%) &gt; P (59%) &gt; K (21%)</a:t>
            </a:r>
          </a:p>
          <a:p>
            <a:r>
              <a:rPr lang="en-PH" sz="1400" dirty="0" smtClean="0">
                <a:solidFill>
                  <a:schemeClr val="accent1">
                    <a:lumMod val="75000"/>
                  </a:schemeClr>
                </a:solidFill>
              </a:rPr>
              <a:t>Fertilizer rates study to establish nutrient response curve: N = 0, 30, 60, 90, 120, 200 kg/ha;</a:t>
            </a:r>
          </a:p>
          <a:p>
            <a:r>
              <a:rPr lang="en-PH" sz="1400" dirty="0" smtClean="0">
                <a:solidFill>
                  <a:schemeClr val="accent1">
                    <a:lumMod val="75000"/>
                  </a:schemeClr>
                </a:solidFill>
              </a:rPr>
              <a:t> P2O5 = 0, 15, 30, 45, 60, 120 kg/ha; K2O = 0, 15, 30, 45, 60, 120 kg/ha</a:t>
            </a:r>
          </a:p>
          <a:p>
            <a:endParaRPr lang="en-PH"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PH" dirty="0" smtClean="0"/>
              <a:t>     Context</a:t>
            </a:r>
            <a:endParaRPr lang="en-PH" dirty="0"/>
          </a:p>
        </p:txBody>
      </p:sp>
      <p:sp>
        <p:nvSpPr>
          <p:cNvPr id="6" name="Text Placeholder 5"/>
          <p:cNvSpPr>
            <a:spLocks noGrp="1"/>
          </p:cNvSpPr>
          <p:nvPr>
            <p:ph type="body" idx="1"/>
          </p:nvPr>
        </p:nvSpPr>
        <p:spPr/>
        <p:txBody>
          <a:bodyPr/>
          <a:lstStyle/>
          <a:p>
            <a:pPr>
              <a:defRPr/>
            </a:pPr>
            <a:r>
              <a:rPr lang="en-PH" sz="2000" dirty="0" smtClean="0"/>
              <a:t>Cambodia and other places</a:t>
            </a:r>
            <a:endParaRPr lang="en-PH" sz="2000" dirty="0"/>
          </a:p>
        </p:txBody>
      </p:sp>
      <p:sp>
        <p:nvSpPr>
          <p:cNvPr id="8" name="Text Placeholder 7"/>
          <p:cNvSpPr>
            <a:spLocks noGrp="1"/>
          </p:cNvSpPr>
          <p:nvPr>
            <p:ph type="body" sz="quarter" idx="3"/>
          </p:nvPr>
        </p:nvSpPr>
        <p:spPr/>
        <p:txBody>
          <a:bodyPr/>
          <a:lstStyle/>
          <a:p>
            <a:pPr>
              <a:defRPr/>
            </a:pPr>
            <a:r>
              <a:rPr lang="en-PH" dirty="0" smtClean="0"/>
              <a:t>Philippines (10 M ha)</a:t>
            </a:r>
            <a:endParaRPr lang="en-PH" dirty="0"/>
          </a:p>
        </p:txBody>
      </p:sp>
      <p:pic>
        <p:nvPicPr>
          <p:cNvPr id="36869" name="Content Placeholder 10" descr="IMG_0289.JPG"/>
          <p:cNvPicPr>
            <a:picLocks noGrp="1" noChangeAspect="1"/>
          </p:cNvPicPr>
          <p:nvPr>
            <p:ph sz="quarter" idx="4"/>
          </p:nvPr>
        </p:nvPicPr>
        <p:blipFill>
          <a:blip r:embed="rId2"/>
          <a:srcRect/>
          <a:stretch>
            <a:fillRect/>
          </a:stretch>
        </p:blipFill>
        <p:spPr>
          <a:xfrm>
            <a:off x="4645025" y="2635250"/>
            <a:ext cx="4041775" cy="3030538"/>
          </a:xfrm>
        </p:spPr>
      </p:pic>
      <p:pic>
        <p:nvPicPr>
          <p:cNvPr id="36871" name="Picture 2" descr="DSCN2334"/>
          <p:cNvPicPr>
            <a:picLocks noGrp="1" noChangeAspect="1" noChangeArrowheads="1"/>
          </p:cNvPicPr>
          <p:nvPr>
            <p:ph sz="half" idx="2"/>
          </p:nvPr>
        </p:nvPicPr>
        <p:blipFill>
          <a:blip r:embed="rId3"/>
          <a:srcRect/>
          <a:stretch>
            <a:fillRect/>
          </a:stretch>
        </p:blipFill>
        <p:spPr>
          <a:xfrm>
            <a:off x="457200" y="2633663"/>
            <a:ext cx="4040188" cy="3033712"/>
          </a:xfrm>
          <a:noFill/>
        </p:spPr>
      </p:pic>
      <p:pic>
        <p:nvPicPr>
          <p:cNvPr id="36872" name="Picture 4"/>
          <p:cNvPicPr>
            <a:picLocks noChangeAspect="1" noChangeArrowheads="1"/>
          </p:cNvPicPr>
          <p:nvPr/>
        </p:nvPicPr>
        <p:blipFill>
          <a:blip r:embed="rId4"/>
          <a:srcRect/>
          <a:stretch>
            <a:fillRect/>
          </a:stretch>
        </p:blipFill>
        <p:spPr bwMode="auto">
          <a:xfrm>
            <a:off x="7848600" y="0"/>
            <a:ext cx="12954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90600"/>
            <a:ext cx="7772400" cy="1143000"/>
          </a:xfrm>
        </p:spPr>
        <p:txBody>
          <a:bodyPr/>
          <a:lstStyle/>
          <a:p>
            <a:pPr>
              <a:defRPr/>
            </a:pPr>
            <a:r>
              <a:rPr lang="en-PH" sz="3200" dirty="0" smtClean="0"/>
              <a:t>In the context of sloping lands, there’s a need for deliberate integration of trees .....</a:t>
            </a:r>
            <a:endParaRPr lang="en-PH" sz="3200" dirty="0"/>
          </a:p>
        </p:txBody>
      </p:sp>
      <p:pic>
        <p:nvPicPr>
          <p:cNvPr id="37891" name="Content Placeholder 7" descr="IMG_0314.JPG"/>
          <p:cNvPicPr>
            <a:picLocks noGrp="1" noChangeAspect="1"/>
          </p:cNvPicPr>
          <p:nvPr>
            <p:ph sz="half" idx="2"/>
          </p:nvPr>
        </p:nvPicPr>
        <p:blipFill>
          <a:blip r:embed="rId3"/>
          <a:srcRect/>
          <a:stretch>
            <a:fillRect/>
          </a:stretch>
        </p:blipFill>
        <p:spPr>
          <a:xfrm>
            <a:off x="457200" y="2635250"/>
            <a:ext cx="4040188" cy="3030538"/>
          </a:xfrm>
        </p:spPr>
      </p:pic>
      <p:pic>
        <p:nvPicPr>
          <p:cNvPr id="37892" name="Content Placeholder 8" descr="IMG_0299.JPG"/>
          <p:cNvPicPr>
            <a:picLocks noGrp="1" noChangeAspect="1"/>
          </p:cNvPicPr>
          <p:nvPr>
            <p:ph sz="quarter" idx="4"/>
          </p:nvPr>
        </p:nvPicPr>
        <p:blipFill>
          <a:blip r:embed="rId4"/>
          <a:srcRect/>
          <a:stretch>
            <a:fillRect/>
          </a:stretch>
        </p:blipFill>
        <p:spPr>
          <a:xfrm>
            <a:off x="4645025" y="2635250"/>
            <a:ext cx="4041775" cy="303053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p:cNvSpPr>
            <a:spLocks noGrp="1"/>
          </p:cNvSpPr>
          <p:nvPr>
            <p:ph type="title"/>
          </p:nvPr>
        </p:nvSpPr>
        <p:spPr>
          <a:xfrm>
            <a:off x="228600" y="5715000"/>
            <a:ext cx="8686800" cy="762000"/>
          </a:xfrm>
        </p:spPr>
        <p:txBody>
          <a:bodyPr anchor="t"/>
          <a:lstStyle/>
          <a:p>
            <a:pPr>
              <a:defRPr/>
            </a:pPr>
            <a:r>
              <a:rPr lang="en-US" sz="2400" dirty="0" smtClean="0"/>
              <a:t>Schematic diagram of single tree-line </a:t>
            </a:r>
            <a:r>
              <a:rPr lang="en-US" sz="2400" dirty="0" err="1" smtClean="0"/>
              <a:t>agroforestry</a:t>
            </a:r>
            <a:r>
              <a:rPr lang="en-US" sz="2400" dirty="0" smtClean="0"/>
              <a:t> system</a:t>
            </a:r>
          </a:p>
        </p:txBody>
      </p:sp>
      <p:pic>
        <p:nvPicPr>
          <p:cNvPr id="38915" name="Picture 2"/>
          <p:cNvPicPr>
            <a:picLocks noGrp="1" noChangeAspect="1" noChangeArrowheads="1"/>
          </p:cNvPicPr>
          <p:nvPr>
            <p:ph idx="1"/>
          </p:nvPr>
        </p:nvPicPr>
        <p:blipFill>
          <a:blip r:embed="rId3"/>
          <a:srcRect/>
          <a:stretch>
            <a:fillRect/>
          </a:stretch>
        </p:blipFill>
        <p:spPr>
          <a:xfrm>
            <a:off x="609600" y="533400"/>
            <a:ext cx="8153400" cy="5029200"/>
          </a:xfrm>
          <a:noFill/>
        </p:spPr>
      </p:pic>
      <p:sp>
        <p:nvSpPr>
          <p:cNvPr id="5" name="TextBox 4"/>
          <p:cNvSpPr txBox="1"/>
          <p:nvPr/>
        </p:nvSpPr>
        <p:spPr>
          <a:xfrm>
            <a:off x="1447800" y="22098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
        <p:nvSpPr>
          <p:cNvPr id="6" name="TextBox 5"/>
          <p:cNvSpPr txBox="1"/>
          <p:nvPr/>
        </p:nvSpPr>
        <p:spPr>
          <a:xfrm>
            <a:off x="4876800" y="35814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
        <p:nvSpPr>
          <p:cNvPr id="7" name="TextBox 6"/>
          <p:cNvSpPr txBox="1"/>
          <p:nvPr/>
        </p:nvSpPr>
        <p:spPr>
          <a:xfrm>
            <a:off x="2667000" y="31242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5715000"/>
            <a:ext cx="8382000" cy="609600"/>
          </a:xfrm>
        </p:spPr>
        <p:txBody>
          <a:bodyPr anchor="t"/>
          <a:lstStyle/>
          <a:p>
            <a:pPr>
              <a:defRPr/>
            </a:pPr>
            <a:r>
              <a:rPr lang="en-US" sz="2400" smtClean="0"/>
              <a:t>Schematic diagram of  double -tree line agroforestry system</a:t>
            </a:r>
          </a:p>
        </p:txBody>
      </p:sp>
      <p:pic>
        <p:nvPicPr>
          <p:cNvPr id="39939" name="Picture 2"/>
          <p:cNvPicPr>
            <a:picLocks noGrp="1" noChangeAspect="1" noChangeArrowheads="1"/>
          </p:cNvPicPr>
          <p:nvPr>
            <p:ph idx="1"/>
          </p:nvPr>
        </p:nvPicPr>
        <p:blipFill>
          <a:blip r:embed="rId3"/>
          <a:srcRect/>
          <a:stretch>
            <a:fillRect/>
          </a:stretch>
        </p:blipFill>
        <p:spPr>
          <a:xfrm>
            <a:off x="762000" y="533400"/>
            <a:ext cx="7772400" cy="5043488"/>
          </a:xfrm>
          <a:noFill/>
        </p:spPr>
      </p:pic>
      <p:sp>
        <p:nvSpPr>
          <p:cNvPr id="4" name="TextBox 3"/>
          <p:cNvSpPr txBox="1"/>
          <p:nvPr/>
        </p:nvSpPr>
        <p:spPr>
          <a:xfrm>
            <a:off x="1447800" y="19812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
        <p:nvSpPr>
          <p:cNvPr id="5" name="TextBox 4"/>
          <p:cNvSpPr txBox="1"/>
          <p:nvPr/>
        </p:nvSpPr>
        <p:spPr>
          <a:xfrm>
            <a:off x="2743200" y="29718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
        <p:nvSpPr>
          <p:cNvPr id="6" name="TextBox 5"/>
          <p:cNvSpPr txBox="1"/>
          <p:nvPr/>
        </p:nvSpPr>
        <p:spPr>
          <a:xfrm>
            <a:off x="1828800" y="4495800"/>
            <a:ext cx="1828800" cy="400110"/>
          </a:xfrm>
          <a:prstGeom prst="rect">
            <a:avLst/>
          </a:prstGeom>
          <a:solidFill>
            <a:schemeClr val="tx1"/>
          </a:solidFill>
        </p:spPr>
        <p:txBody>
          <a:bodyPr wrap="square" rtlCol="0">
            <a:spAutoFit/>
          </a:bodyPr>
          <a:lstStyle/>
          <a:p>
            <a:pPr algn="ctr"/>
            <a:r>
              <a:rPr lang="en-PH" sz="2000" dirty="0" smtClean="0">
                <a:solidFill>
                  <a:schemeClr val="bg1"/>
                </a:solidFill>
              </a:rPr>
              <a:t>CAPS</a:t>
            </a:r>
            <a:endParaRPr lang="en-PH" sz="2000"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p:cNvSpPr>
            <a:spLocks noGrp="1"/>
          </p:cNvSpPr>
          <p:nvPr>
            <p:ph type="title" sz="quarter"/>
          </p:nvPr>
        </p:nvSpPr>
        <p:spPr/>
        <p:txBody>
          <a:bodyPr anchor="t"/>
          <a:lstStyle/>
          <a:p>
            <a:pPr>
              <a:defRPr/>
            </a:pPr>
            <a:r>
              <a:rPr lang="en-US" sz="2400" dirty="0" smtClean="0"/>
              <a:t>Conservation Agriculture Production System with Trees (</a:t>
            </a:r>
            <a:r>
              <a:rPr lang="en-US" sz="2400" dirty="0" err="1" smtClean="0"/>
              <a:t>CAwT</a:t>
            </a:r>
            <a:r>
              <a:rPr lang="en-US" sz="2400" dirty="0" smtClean="0"/>
              <a:t>)</a:t>
            </a:r>
          </a:p>
        </p:txBody>
      </p:sp>
      <p:sp>
        <p:nvSpPr>
          <p:cNvPr id="64" name="Content Placeholder 63"/>
          <p:cNvSpPr>
            <a:spLocks noGrp="1"/>
          </p:cNvSpPr>
          <p:nvPr>
            <p:ph sz="quarter" idx="4"/>
          </p:nvPr>
        </p:nvSpPr>
        <p:spPr/>
        <p:txBody>
          <a:bodyPr/>
          <a:lstStyle/>
          <a:p>
            <a:endParaRPr lang="en-PH"/>
          </a:p>
        </p:txBody>
      </p:sp>
      <p:cxnSp>
        <p:nvCxnSpPr>
          <p:cNvPr id="27" name="Straight Connector 26"/>
          <p:cNvCxnSpPr/>
          <p:nvPr/>
        </p:nvCxnSpPr>
        <p:spPr>
          <a:xfrm>
            <a:off x="609600" y="4876800"/>
            <a:ext cx="762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0988" name="Picture 3" descr="I:\1sanrem date encoded\cowpea.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0" y="4191000"/>
            <a:ext cx="457200" cy="611188"/>
          </a:xfrm>
          <a:prstGeom prst="rect">
            <a:avLst/>
          </a:prstGeom>
          <a:noFill/>
          <a:ln w="9525">
            <a:noFill/>
            <a:miter lim="800000"/>
            <a:headEnd/>
            <a:tailEnd/>
          </a:ln>
        </p:spPr>
      </p:pic>
      <p:sp>
        <p:nvSpPr>
          <p:cNvPr id="40992" name="TextBox 43"/>
          <p:cNvSpPr txBox="1">
            <a:spLocks noChangeArrowheads="1"/>
          </p:cNvSpPr>
          <p:nvPr/>
        </p:nvSpPr>
        <p:spPr bwMode="auto">
          <a:xfrm>
            <a:off x="2590800" y="5638800"/>
            <a:ext cx="3048000" cy="369888"/>
          </a:xfrm>
          <a:prstGeom prst="rect">
            <a:avLst/>
          </a:prstGeom>
          <a:noFill/>
          <a:ln w="9525">
            <a:noFill/>
            <a:miter lim="800000"/>
            <a:headEnd/>
            <a:tailEnd/>
          </a:ln>
        </p:spPr>
        <p:txBody>
          <a:bodyPr>
            <a:spAutoFit/>
          </a:bodyPr>
          <a:lstStyle/>
          <a:p>
            <a:pPr>
              <a:buFont typeface="Arial" charset="0"/>
              <a:buChar char="•"/>
            </a:pPr>
            <a:endParaRPr lang="en-US"/>
          </a:p>
        </p:txBody>
      </p:sp>
      <p:pic>
        <p:nvPicPr>
          <p:cNvPr id="40994"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152400" y="1066800"/>
            <a:ext cx="1066800" cy="3825875"/>
          </a:xfrm>
          <a:prstGeom prst="rect">
            <a:avLst/>
          </a:prstGeom>
          <a:noFill/>
          <a:ln w="9525">
            <a:noFill/>
            <a:miter lim="800000"/>
            <a:headEnd/>
            <a:tailEnd/>
          </a:ln>
        </p:spPr>
      </p:pic>
      <p:pic>
        <p:nvPicPr>
          <p:cNvPr id="40995"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7848600" y="1066800"/>
            <a:ext cx="1066800" cy="3825875"/>
          </a:xfrm>
          <a:prstGeom prst="rect">
            <a:avLst/>
          </a:prstGeom>
          <a:noFill/>
          <a:ln w="9525">
            <a:noFill/>
            <a:miter lim="800000"/>
            <a:headEnd/>
            <a:tailEnd/>
          </a:ln>
        </p:spPr>
      </p:pic>
      <p:grpSp>
        <p:nvGrpSpPr>
          <p:cNvPr id="18" name="Group 17"/>
          <p:cNvGrpSpPr/>
          <p:nvPr/>
        </p:nvGrpSpPr>
        <p:grpSpPr>
          <a:xfrm>
            <a:off x="1371600" y="1371600"/>
            <a:ext cx="6324600" cy="338138"/>
            <a:chOff x="1371600" y="1905000"/>
            <a:chExt cx="6324600" cy="338138"/>
          </a:xfrm>
        </p:grpSpPr>
        <p:sp>
          <p:nvSpPr>
            <p:cNvPr id="40965" name="TextBox 13"/>
            <p:cNvSpPr txBox="1">
              <a:spLocks noChangeArrowheads="1"/>
            </p:cNvSpPr>
            <p:nvPr/>
          </p:nvSpPr>
          <p:spPr bwMode="auto">
            <a:xfrm>
              <a:off x="3810000" y="1905000"/>
              <a:ext cx="1066800" cy="338138"/>
            </a:xfrm>
            <a:prstGeom prst="rect">
              <a:avLst/>
            </a:prstGeom>
            <a:noFill/>
            <a:ln w="9525">
              <a:noFill/>
              <a:miter lim="800000"/>
              <a:headEnd/>
              <a:tailEnd/>
            </a:ln>
          </p:spPr>
          <p:txBody>
            <a:bodyPr>
              <a:spAutoFit/>
            </a:bodyPr>
            <a:lstStyle/>
            <a:p>
              <a:r>
                <a:rPr lang="en-US">
                  <a:solidFill>
                    <a:schemeClr val="bg1"/>
                  </a:solidFill>
                </a:rPr>
                <a:t>20-30m</a:t>
              </a:r>
            </a:p>
          </p:txBody>
        </p:sp>
        <p:cxnSp>
          <p:nvCxnSpPr>
            <p:cNvPr id="98" name="Straight Arrow Connector 97"/>
            <p:cNvCxnSpPr/>
            <p:nvPr/>
          </p:nvCxnSpPr>
          <p:spPr>
            <a:xfrm>
              <a:off x="4953000" y="2133600"/>
              <a:ext cx="2743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a:off x="1371600" y="2133600"/>
              <a:ext cx="2362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13666" name="Picture 2" descr="H:\DCIM\100CANON\IMG_6461.JPG"/>
          <p:cNvPicPr>
            <a:picLocks noGrp="1" noChangeAspect="1" noChangeArrowheads="1"/>
          </p:cNvPicPr>
          <p:nvPr>
            <p:ph sz="quarter" idx="3"/>
          </p:nvPr>
        </p:nvPicPr>
        <p:blipFill>
          <a:blip r:embed="rId5" cstate="print"/>
          <a:srcRect/>
          <a:stretch>
            <a:fillRect/>
          </a:stretch>
        </p:blipFill>
        <p:spPr bwMode="auto">
          <a:xfrm>
            <a:off x="914400" y="2971800"/>
            <a:ext cx="3733800" cy="1730375"/>
          </a:xfrm>
          <a:prstGeom prst="rect">
            <a:avLst/>
          </a:prstGeom>
          <a:noFill/>
        </p:spPr>
      </p:pic>
      <p:pic>
        <p:nvPicPr>
          <p:cNvPr id="113667" name="Picture 3" descr="H:\DCIM\100CANON\IMG_6459.JPG"/>
          <p:cNvPicPr>
            <a:picLocks noGrp="1" noChangeAspect="1" noChangeArrowheads="1"/>
          </p:cNvPicPr>
          <p:nvPr>
            <p:ph sz="quarter" idx="2"/>
          </p:nvPr>
        </p:nvPicPr>
        <p:blipFill>
          <a:blip r:embed="rId6" cstate="print"/>
          <a:srcRect t="6517" r="17576"/>
          <a:stretch>
            <a:fillRect/>
          </a:stretch>
        </p:blipFill>
        <p:spPr bwMode="auto">
          <a:xfrm>
            <a:off x="4724400" y="2971800"/>
            <a:ext cx="3505200" cy="1728788"/>
          </a:xfrm>
          <a:prstGeom prst="rect">
            <a:avLst/>
          </a:prstGeom>
          <a:noFill/>
        </p:spPr>
      </p:pic>
      <p:sp>
        <p:nvSpPr>
          <p:cNvPr id="17" name="Title 4"/>
          <p:cNvSpPr txBox="1">
            <a:spLocks/>
          </p:cNvSpPr>
          <p:nvPr/>
        </p:nvSpPr>
        <p:spPr bwMode="auto">
          <a:xfrm>
            <a:off x="1143000" y="1905000"/>
            <a:ext cx="67818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CC00"/>
                </a:solidFill>
                <a:effectLst>
                  <a:outerShdw blurRad="38100" dist="38100" dir="2700000" algn="tl">
                    <a:srgbClr val="000000"/>
                  </a:outerShdw>
                </a:effectLst>
                <a:uLnTx/>
                <a:uFillTx/>
                <a:latin typeface="+mj-lt"/>
                <a:ea typeface="+mj-ea"/>
                <a:cs typeface="+mj-cs"/>
              </a:rPr>
              <a:t>Maize + Cowpea  - Upland rice + Cowpea Cropping Pattern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971550" y="44450"/>
            <a:ext cx="7639050" cy="1327150"/>
          </a:xfrm>
          <a:prstGeom prst="rect">
            <a:avLst/>
          </a:prstGeom>
          <a:noFill/>
          <a:ln w="9525">
            <a:noFill/>
            <a:miter lim="800000"/>
            <a:headEnd/>
            <a:tailEnd/>
          </a:ln>
        </p:spPr>
        <p:txBody>
          <a:bodyPr rIns="18000"/>
          <a:lstStyle/>
          <a:p>
            <a:pPr marL="363538" indent="-363538" algn="l"/>
            <a:r>
              <a:rPr lang="en-US" sz="4400">
                <a:solidFill>
                  <a:schemeClr val="bg1"/>
                </a:solidFill>
                <a:latin typeface="Times New Roman" pitchFamily="18" charset="0"/>
              </a:rPr>
              <a:t>Philippines SANREM site</a:t>
            </a:r>
            <a:endParaRPr lang="en-US" sz="4400" i="1" u="sng">
              <a:solidFill>
                <a:schemeClr val="bg1"/>
              </a:solidFill>
              <a:latin typeface="Times New Roman" pitchFamily="18" charset="0"/>
            </a:endParaRPr>
          </a:p>
        </p:txBody>
      </p:sp>
      <p:pic>
        <p:nvPicPr>
          <p:cNvPr id="46084" name="Picture 3" descr="philippines_rel93"/>
          <p:cNvPicPr>
            <a:picLocks noChangeAspect="1" noChangeArrowheads="1"/>
          </p:cNvPicPr>
          <p:nvPr/>
        </p:nvPicPr>
        <p:blipFill>
          <a:blip r:embed="rId3"/>
          <a:srcRect/>
          <a:stretch>
            <a:fillRect/>
          </a:stretch>
        </p:blipFill>
        <p:spPr bwMode="auto">
          <a:xfrm>
            <a:off x="4267200" y="990600"/>
            <a:ext cx="3952875" cy="5486400"/>
          </a:xfrm>
          <a:prstGeom prst="rect">
            <a:avLst/>
          </a:prstGeom>
          <a:noFill/>
          <a:ln w="9525">
            <a:noFill/>
            <a:miter lim="800000"/>
            <a:headEnd/>
            <a:tailEnd/>
          </a:ln>
        </p:spPr>
      </p:pic>
      <p:pic>
        <p:nvPicPr>
          <p:cNvPr id="46085" name="Picture 4" descr="Ph_locator_misamis_oriental_claveria"/>
          <p:cNvPicPr>
            <a:picLocks noChangeAspect="1" noChangeArrowheads="1"/>
          </p:cNvPicPr>
          <p:nvPr/>
        </p:nvPicPr>
        <p:blipFill>
          <a:blip r:embed="rId4"/>
          <a:srcRect/>
          <a:stretch>
            <a:fillRect/>
          </a:stretch>
        </p:blipFill>
        <p:spPr bwMode="auto">
          <a:xfrm>
            <a:off x="228600" y="990600"/>
            <a:ext cx="4114800" cy="5486400"/>
          </a:xfrm>
          <a:prstGeom prst="rect">
            <a:avLst/>
          </a:prstGeom>
          <a:noFill/>
          <a:ln w="9525">
            <a:noFill/>
            <a:miter lim="800000"/>
            <a:headEnd/>
            <a:tailEnd/>
          </a:ln>
        </p:spPr>
      </p:pic>
      <p:sp>
        <p:nvSpPr>
          <p:cNvPr id="1221637" name="Oval 5"/>
          <p:cNvSpPr>
            <a:spLocks noChangeArrowheads="1"/>
          </p:cNvSpPr>
          <p:nvPr/>
        </p:nvSpPr>
        <p:spPr bwMode="auto">
          <a:xfrm>
            <a:off x="7162800" y="4800600"/>
            <a:ext cx="381000" cy="381000"/>
          </a:xfrm>
          <a:prstGeom prst="ellipse">
            <a:avLst/>
          </a:prstGeom>
          <a:noFill/>
          <a:ln w="76200">
            <a:solidFill>
              <a:srgbClr val="FF3300"/>
            </a:solidFill>
            <a:round/>
            <a:headEnd/>
            <a:tailEnd/>
          </a:ln>
          <a:effectLst/>
        </p:spPr>
        <p:txBody>
          <a:bodyPr wrap="none" anchor="ctr"/>
          <a:lstStyle/>
          <a:p>
            <a:pPr>
              <a:defRPr/>
            </a:pPr>
            <a:endParaRPr lang="en-PH">
              <a:effectLst>
                <a:outerShdw blurRad="38100" dist="38100" dir="2700000" algn="tl">
                  <a:srgbClr val="000000">
                    <a:alpha val="43137"/>
                  </a:srgbClr>
                </a:outerShdw>
              </a:effectLst>
            </a:endParaRPr>
          </a:p>
        </p:txBody>
      </p:sp>
      <p:sp>
        <p:nvSpPr>
          <p:cNvPr id="1221638" name="Line 6"/>
          <p:cNvSpPr>
            <a:spLocks noChangeShapeType="1"/>
          </p:cNvSpPr>
          <p:nvPr/>
        </p:nvSpPr>
        <p:spPr bwMode="auto">
          <a:xfrm flipH="1" flipV="1">
            <a:off x="4419600" y="4267200"/>
            <a:ext cx="2895600" cy="685800"/>
          </a:xfrm>
          <a:prstGeom prst="line">
            <a:avLst/>
          </a:prstGeom>
          <a:noFill/>
          <a:ln w="57150">
            <a:solidFill>
              <a:schemeClr val="tx1"/>
            </a:solidFill>
            <a:round/>
            <a:headEnd/>
            <a:tailEnd type="triangle" w="med" len="med"/>
          </a:ln>
          <a:effectLst/>
        </p:spPr>
        <p:txBody>
          <a:bodyPr/>
          <a:lstStyle/>
          <a:p>
            <a:pPr>
              <a:defRPr/>
            </a:pPr>
            <a:endParaRPr lang="en-PH">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p:cNvSpPr>
            <a:spLocks noGrp="1"/>
          </p:cNvSpPr>
          <p:nvPr>
            <p:ph type="title" sz="quarter"/>
          </p:nvPr>
        </p:nvSpPr>
        <p:spPr/>
        <p:txBody>
          <a:bodyPr anchor="t"/>
          <a:lstStyle/>
          <a:p>
            <a:pPr>
              <a:defRPr/>
            </a:pPr>
            <a:r>
              <a:rPr lang="en-US" sz="2400" dirty="0" smtClean="0"/>
              <a:t>Conservation Agriculture Production System with Trees</a:t>
            </a:r>
          </a:p>
        </p:txBody>
      </p:sp>
      <p:sp>
        <p:nvSpPr>
          <p:cNvPr id="64" name="Content Placeholder 63"/>
          <p:cNvSpPr>
            <a:spLocks noGrp="1"/>
          </p:cNvSpPr>
          <p:nvPr>
            <p:ph sz="quarter" idx="4"/>
          </p:nvPr>
        </p:nvSpPr>
        <p:spPr/>
        <p:txBody>
          <a:bodyPr/>
          <a:lstStyle/>
          <a:p>
            <a:endParaRPr lang="en-PH" dirty="0"/>
          </a:p>
        </p:txBody>
      </p:sp>
      <p:sp>
        <p:nvSpPr>
          <p:cNvPr id="40965" name="TextBox 13"/>
          <p:cNvSpPr txBox="1">
            <a:spLocks noChangeArrowheads="1"/>
          </p:cNvSpPr>
          <p:nvPr/>
        </p:nvSpPr>
        <p:spPr bwMode="auto">
          <a:xfrm>
            <a:off x="3810000" y="1905000"/>
            <a:ext cx="1066800" cy="338138"/>
          </a:xfrm>
          <a:prstGeom prst="rect">
            <a:avLst/>
          </a:prstGeom>
          <a:noFill/>
          <a:ln w="9525">
            <a:noFill/>
            <a:miter lim="800000"/>
            <a:headEnd/>
            <a:tailEnd/>
          </a:ln>
        </p:spPr>
        <p:txBody>
          <a:bodyPr>
            <a:spAutoFit/>
          </a:bodyPr>
          <a:lstStyle/>
          <a:p>
            <a:r>
              <a:rPr lang="en-US">
                <a:solidFill>
                  <a:schemeClr val="bg1"/>
                </a:solidFill>
              </a:rPr>
              <a:t>20-30m</a:t>
            </a:r>
          </a:p>
        </p:txBody>
      </p:sp>
      <p:cxnSp>
        <p:nvCxnSpPr>
          <p:cNvPr id="27" name="Straight Connector 26"/>
          <p:cNvCxnSpPr/>
          <p:nvPr/>
        </p:nvCxnSpPr>
        <p:spPr>
          <a:xfrm>
            <a:off x="609600" y="4876800"/>
            <a:ext cx="762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0988" name="Picture 3" descr="I:\1sanrem date encoded\cowpea.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0" y="4191000"/>
            <a:ext cx="457200" cy="611188"/>
          </a:xfrm>
          <a:prstGeom prst="rect">
            <a:avLst/>
          </a:prstGeom>
          <a:noFill/>
          <a:ln w="9525">
            <a:noFill/>
            <a:miter lim="800000"/>
            <a:headEnd/>
            <a:tailEnd/>
          </a:ln>
        </p:spPr>
      </p:pic>
      <p:sp>
        <p:nvSpPr>
          <p:cNvPr id="40992" name="TextBox 43"/>
          <p:cNvSpPr txBox="1">
            <a:spLocks noChangeArrowheads="1"/>
          </p:cNvSpPr>
          <p:nvPr/>
        </p:nvSpPr>
        <p:spPr bwMode="auto">
          <a:xfrm>
            <a:off x="2590800" y="5638800"/>
            <a:ext cx="3048000" cy="369888"/>
          </a:xfrm>
          <a:prstGeom prst="rect">
            <a:avLst/>
          </a:prstGeom>
          <a:noFill/>
          <a:ln w="9525">
            <a:noFill/>
            <a:miter lim="800000"/>
            <a:headEnd/>
            <a:tailEnd/>
          </a:ln>
        </p:spPr>
        <p:txBody>
          <a:bodyPr>
            <a:spAutoFit/>
          </a:bodyPr>
          <a:lstStyle/>
          <a:p>
            <a:pPr>
              <a:buFont typeface="Arial" charset="0"/>
              <a:buChar char="•"/>
            </a:pPr>
            <a:endParaRPr lang="en-US"/>
          </a:p>
        </p:txBody>
      </p:sp>
      <p:pic>
        <p:nvPicPr>
          <p:cNvPr id="40994"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152400" y="1066800"/>
            <a:ext cx="1066800" cy="3825875"/>
          </a:xfrm>
          <a:prstGeom prst="rect">
            <a:avLst/>
          </a:prstGeom>
          <a:noFill/>
          <a:ln w="9525">
            <a:noFill/>
            <a:miter lim="800000"/>
            <a:headEnd/>
            <a:tailEnd/>
          </a:ln>
        </p:spPr>
      </p:pic>
      <p:pic>
        <p:nvPicPr>
          <p:cNvPr id="40995"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7848600" y="1066800"/>
            <a:ext cx="1066800" cy="3825875"/>
          </a:xfrm>
          <a:prstGeom prst="rect">
            <a:avLst/>
          </a:prstGeom>
          <a:noFill/>
          <a:ln w="9525">
            <a:noFill/>
            <a:miter lim="800000"/>
            <a:headEnd/>
            <a:tailEnd/>
          </a:ln>
        </p:spPr>
      </p:pic>
      <p:cxnSp>
        <p:nvCxnSpPr>
          <p:cNvPr id="98" name="Straight Arrow Connector 97"/>
          <p:cNvCxnSpPr/>
          <p:nvPr/>
        </p:nvCxnSpPr>
        <p:spPr>
          <a:xfrm>
            <a:off x="4953000" y="2133600"/>
            <a:ext cx="2743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a:off x="1371600" y="2133600"/>
            <a:ext cx="2362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4691" name="Picture 3" descr="H:\DCIM\100CANON\IMG_6428.JPG"/>
          <p:cNvPicPr>
            <a:picLocks noGrp="1" noChangeAspect="1" noChangeArrowheads="1"/>
          </p:cNvPicPr>
          <p:nvPr>
            <p:ph sz="quarter" idx="3"/>
          </p:nvPr>
        </p:nvPicPr>
        <p:blipFill>
          <a:blip r:embed="rId5" cstate="print"/>
          <a:srcRect/>
          <a:stretch>
            <a:fillRect/>
          </a:stretch>
        </p:blipFill>
        <p:spPr bwMode="auto">
          <a:xfrm>
            <a:off x="914400" y="2971800"/>
            <a:ext cx="3733800" cy="1905000"/>
          </a:xfrm>
          <a:prstGeom prst="rect">
            <a:avLst/>
          </a:prstGeom>
          <a:noFill/>
        </p:spPr>
      </p:pic>
      <p:pic>
        <p:nvPicPr>
          <p:cNvPr id="114692" name="Picture 4" descr="H:\DCIM\100CANON\IMG_6441.JPG"/>
          <p:cNvPicPr>
            <a:picLocks noGrp="1" noChangeAspect="1" noChangeArrowheads="1"/>
          </p:cNvPicPr>
          <p:nvPr>
            <p:ph sz="quarter" idx="2"/>
          </p:nvPr>
        </p:nvPicPr>
        <p:blipFill>
          <a:blip r:embed="rId6" cstate="print"/>
          <a:srcRect r="5882" b="19079"/>
          <a:stretch>
            <a:fillRect/>
          </a:stretch>
        </p:blipFill>
        <p:spPr bwMode="auto">
          <a:xfrm>
            <a:off x="4648200" y="2971800"/>
            <a:ext cx="3581400" cy="1905000"/>
          </a:xfrm>
          <a:prstGeom prst="rect">
            <a:avLst/>
          </a:prstGeom>
          <a:noFill/>
        </p:spPr>
      </p:pic>
      <p:sp>
        <p:nvSpPr>
          <p:cNvPr id="16" name="TextBox 15"/>
          <p:cNvSpPr txBox="1"/>
          <p:nvPr/>
        </p:nvSpPr>
        <p:spPr>
          <a:xfrm>
            <a:off x="1676400" y="2514600"/>
            <a:ext cx="2438400" cy="338554"/>
          </a:xfrm>
          <a:prstGeom prst="rect">
            <a:avLst/>
          </a:prstGeom>
          <a:noFill/>
        </p:spPr>
        <p:txBody>
          <a:bodyPr wrap="square" rtlCol="0">
            <a:spAutoFit/>
          </a:bodyPr>
          <a:lstStyle/>
          <a:p>
            <a:r>
              <a:rPr lang="en-PH" dirty="0" smtClean="0">
                <a:solidFill>
                  <a:schemeClr val="bg1"/>
                </a:solidFill>
              </a:rPr>
              <a:t>Maize+ </a:t>
            </a:r>
            <a:r>
              <a:rPr lang="en-PH" dirty="0" err="1" smtClean="0">
                <a:solidFill>
                  <a:schemeClr val="bg1"/>
                </a:solidFill>
              </a:rPr>
              <a:t>Arachis</a:t>
            </a:r>
            <a:r>
              <a:rPr lang="en-PH" dirty="0" smtClean="0">
                <a:solidFill>
                  <a:schemeClr val="bg1"/>
                </a:solidFill>
              </a:rPr>
              <a:t> </a:t>
            </a:r>
            <a:r>
              <a:rPr lang="en-PH" dirty="0" err="1" smtClean="0">
                <a:solidFill>
                  <a:schemeClr val="bg1"/>
                </a:solidFill>
              </a:rPr>
              <a:t>pintoi</a:t>
            </a:r>
            <a:r>
              <a:rPr lang="en-PH" dirty="0" smtClean="0">
                <a:solidFill>
                  <a:schemeClr val="bg1"/>
                </a:solidFill>
              </a:rPr>
              <a:t> </a:t>
            </a:r>
            <a:endParaRPr lang="en-PH" dirty="0">
              <a:solidFill>
                <a:schemeClr val="bg1"/>
              </a:solidFill>
            </a:endParaRPr>
          </a:p>
        </p:txBody>
      </p:sp>
      <p:sp>
        <p:nvSpPr>
          <p:cNvPr id="17" name="TextBox 16"/>
          <p:cNvSpPr txBox="1"/>
          <p:nvPr/>
        </p:nvSpPr>
        <p:spPr>
          <a:xfrm>
            <a:off x="5029200" y="2514600"/>
            <a:ext cx="2438400" cy="338554"/>
          </a:xfrm>
          <a:prstGeom prst="rect">
            <a:avLst/>
          </a:prstGeom>
          <a:noFill/>
        </p:spPr>
        <p:txBody>
          <a:bodyPr wrap="square" rtlCol="0">
            <a:spAutoFit/>
          </a:bodyPr>
          <a:lstStyle/>
          <a:p>
            <a:r>
              <a:rPr lang="en-PH" dirty="0" smtClean="0">
                <a:solidFill>
                  <a:schemeClr val="bg1"/>
                </a:solidFill>
              </a:rPr>
              <a:t>Maize+ </a:t>
            </a:r>
            <a:r>
              <a:rPr lang="en-PH" dirty="0" err="1" smtClean="0">
                <a:solidFill>
                  <a:schemeClr val="bg1"/>
                </a:solidFill>
              </a:rPr>
              <a:t>Arachis</a:t>
            </a:r>
            <a:r>
              <a:rPr lang="en-PH" dirty="0" smtClean="0">
                <a:solidFill>
                  <a:schemeClr val="bg1"/>
                </a:solidFill>
              </a:rPr>
              <a:t> </a:t>
            </a:r>
            <a:r>
              <a:rPr lang="en-PH" dirty="0" err="1" smtClean="0">
                <a:solidFill>
                  <a:schemeClr val="bg1"/>
                </a:solidFill>
              </a:rPr>
              <a:t>pintoi</a:t>
            </a:r>
            <a:r>
              <a:rPr lang="en-PH" dirty="0" smtClean="0">
                <a:solidFill>
                  <a:schemeClr val="bg1"/>
                </a:solidFill>
              </a:rPr>
              <a:t> </a:t>
            </a:r>
            <a:endParaRPr lang="en-PH"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p:cNvSpPr>
            <a:spLocks noGrp="1"/>
          </p:cNvSpPr>
          <p:nvPr>
            <p:ph type="title" sz="quarter"/>
          </p:nvPr>
        </p:nvSpPr>
        <p:spPr/>
        <p:txBody>
          <a:bodyPr anchor="t"/>
          <a:lstStyle/>
          <a:p>
            <a:pPr>
              <a:defRPr/>
            </a:pPr>
            <a:r>
              <a:rPr lang="en-US" sz="2400" dirty="0" smtClean="0"/>
              <a:t>Conservation Agriculture Production System with Trees (</a:t>
            </a:r>
            <a:r>
              <a:rPr lang="en-US" sz="2400" dirty="0" err="1" smtClean="0"/>
              <a:t>CAwT</a:t>
            </a:r>
            <a:r>
              <a:rPr lang="en-US" sz="2400" dirty="0" smtClean="0"/>
              <a:t>)</a:t>
            </a:r>
          </a:p>
        </p:txBody>
      </p:sp>
      <p:cxnSp>
        <p:nvCxnSpPr>
          <p:cNvPr id="27" name="Straight Connector 26"/>
          <p:cNvCxnSpPr/>
          <p:nvPr/>
        </p:nvCxnSpPr>
        <p:spPr>
          <a:xfrm>
            <a:off x="609600" y="4876800"/>
            <a:ext cx="762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0988" name="Picture 3" descr="I:\1sanrem date encoded\cowpea.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0" y="4191000"/>
            <a:ext cx="457200" cy="611188"/>
          </a:xfrm>
          <a:prstGeom prst="rect">
            <a:avLst/>
          </a:prstGeom>
          <a:noFill/>
          <a:ln w="9525">
            <a:noFill/>
            <a:miter lim="800000"/>
            <a:headEnd/>
            <a:tailEnd/>
          </a:ln>
        </p:spPr>
      </p:pic>
      <p:sp>
        <p:nvSpPr>
          <p:cNvPr id="40992" name="TextBox 43"/>
          <p:cNvSpPr txBox="1">
            <a:spLocks noChangeArrowheads="1"/>
          </p:cNvSpPr>
          <p:nvPr/>
        </p:nvSpPr>
        <p:spPr bwMode="auto">
          <a:xfrm>
            <a:off x="2590800" y="5638800"/>
            <a:ext cx="3048000" cy="369888"/>
          </a:xfrm>
          <a:prstGeom prst="rect">
            <a:avLst/>
          </a:prstGeom>
          <a:noFill/>
          <a:ln w="9525">
            <a:noFill/>
            <a:miter lim="800000"/>
            <a:headEnd/>
            <a:tailEnd/>
          </a:ln>
        </p:spPr>
        <p:txBody>
          <a:bodyPr>
            <a:spAutoFit/>
          </a:bodyPr>
          <a:lstStyle/>
          <a:p>
            <a:pPr>
              <a:buFont typeface="Arial" charset="0"/>
              <a:buChar char="•"/>
            </a:pPr>
            <a:endParaRPr lang="en-US"/>
          </a:p>
        </p:txBody>
      </p:sp>
      <p:pic>
        <p:nvPicPr>
          <p:cNvPr id="40994"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152400" y="1066800"/>
            <a:ext cx="1066800" cy="3825875"/>
          </a:xfrm>
          <a:prstGeom prst="rect">
            <a:avLst/>
          </a:prstGeom>
          <a:noFill/>
          <a:ln w="9525">
            <a:noFill/>
            <a:miter lim="800000"/>
            <a:headEnd/>
            <a:tailEnd/>
          </a:ln>
        </p:spPr>
      </p:pic>
      <p:pic>
        <p:nvPicPr>
          <p:cNvPr id="40995"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7848600" y="1066800"/>
            <a:ext cx="1066800" cy="3825875"/>
          </a:xfrm>
          <a:prstGeom prst="rect">
            <a:avLst/>
          </a:prstGeom>
          <a:noFill/>
          <a:ln w="9525">
            <a:noFill/>
            <a:miter lim="800000"/>
            <a:headEnd/>
            <a:tailEnd/>
          </a:ln>
        </p:spPr>
      </p:pic>
      <p:grpSp>
        <p:nvGrpSpPr>
          <p:cNvPr id="24" name="Group 23"/>
          <p:cNvGrpSpPr/>
          <p:nvPr/>
        </p:nvGrpSpPr>
        <p:grpSpPr>
          <a:xfrm>
            <a:off x="1371600" y="1600200"/>
            <a:ext cx="6324600" cy="338138"/>
            <a:chOff x="1371600" y="1905000"/>
            <a:chExt cx="6324600" cy="338138"/>
          </a:xfrm>
        </p:grpSpPr>
        <p:sp>
          <p:nvSpPr>
            <p:cNvPr id="40965" name="TextBox 13"/>
            <p:cNvSpPr txBox="1">
              <a:spLocks noChangeArrowheads="1"/>
            </p:cNvSpPr>
            <p:nvPr/>
          </p:nvSpPr>
          <p:spPr bwMode="auto">
            <a:xfrm>
              <a:off x="3810000" y="1905000"/>
              <a:ext cx="1066800" cy="338138"/>
            </a:xfrm>
            <a:prstGeom prst="rect">
              <a:avLst/>
            </a:prstGeom>
            <a:noFill/>
            <a:ln w="9525">
              <a:noFill/>
              <a:miter lim="800000"/>
              <a:headEnd/>
              <a:tailEnd/>
            </a:ln>
          </p:spPr>
          <p:txBody>
            <a:bodyPr>
              <a:spAutoFit/>
            </a:bodyPr>
            <a:lstStyle/>
            <a:p>
              <a:r>
                <a:rPr lang="en-US" dirty="0">
                  <a:solidFill>
                    <a:schemeClr val="bg1"/>
                  </a:solidFill>
                </a:rPr>
                <a:t>20-30m</a:t>
              </a:r>
            </a:p>
          </p:txBody>
        </p:sp>
        <p:cxnSp>
          <p:nvCxnSpPr>
            <p:cNvPr id="98" name="Straight Arrow Connector 97"/>
            <p:cNvCxnSpPr/>
            <p:nvPr/>
          </p:nvCxnSpPr>
          <p:spPr>
            <a:xfrm>
              <a:off x="4953000" y="2133600"/>
              <a:ext cx="2743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a:off x="1371600" y="2133600"/>
              <a:ext cx="2362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16738" name="Picture 2" descr="H:\DCIM\100CANON\IMG_6418.JPG"/>
          <p:cNvPicPr>
            <a:picLocks noGrp="1" noChangeAspect="1" noChangeArrowheads="1"/>
          </p:cNvPicPr>
          <p:nvPr>
            <p:ph sz="quarter" idx="2"/>
          </p:nvPr>
        </p:nvPicPr>
        <p:blipFill>
          <a:blip r:embed="rId5" cstate="print"/>
          <a:srcRect b="12854"/>
          <a:stretch>
            <a:fillRect/>
          </a:stretch>
        </p:blipFill>
        <p:spPr bwMode="auto">
          <a:xfrm>
            <a:off x="3352800" y="2667000"/>
            <a:ext cx="2743200" cy="2209800"/>
          </a:xfrm>
          <a:prstGeom prst="rect">
            <a:avLst/>
          </a:prstGeom>
          <a:noFill/>
        </p:spPr>
      </p:pic>
      <p:pic>
        <p:nvPicPr>
          <p:cNvPr id="116739" name="Picture 3" descr="H:\DCIM\100CANON\IMG_6450.JPG"/>
          <p:cNvPicPr>
            <a:picLocks noGrp="1" noChangeAspect="1" noChangeArrowheads="1"/>
          </p:cNvPicPr>
          <p:nvPr>
            <p:ph sz="quarter" idx="4"/>
          </p:nvPr>
        </p:nvPicPr>
        <p:blipFill>
          <a:blip r:embed="rId6" cstate="print"/>
          <a:srcRect/>
          <a:stretch>
            <a:fillRect/>
          </a:stretch>
        </p:blipFill>
        <p:spPr bwMode="auto">
          <a:xfrm>
            <a:off x="6019801" y="2667000"/>
            <a:ext cx="2133600" cy="2187575"/>
          </a:xfrm>
          <a:prstGeom prst="rect">
            <a:avLst/>
          </a:prstGeom>
          <a:noFill/>
        </p:spPr>
      </p:pic>
      <p:pic>
        <p:nvPicPr>
          <p:cNvPr id="20" name="Content Placeholder 7" descr="006.JPG"/>
          <p:cNvPicPr>
            <a:picLocks noGrp="1" noChangeAspect="1"/>
          </p:cNvPicPr>
          <p:nvPr>
            <p:ph sz="quarter" idx="1"/>
          </p:nvPr>
        </p:nvPicPr>
        <p:blipFill>
          <a:blip r:embed="rId7" cstate="print"/>
          <a:srcRect/>
          <a:stretch>
            <a:fillRect/>
          </a:stretch>
        </p:blipFill>
        <p:spPr>
          <a:xfrm>
            <a:off x="990600" y="2667000"/>
            <a:ext cx="2362200" cy="2185988"/>
          </a:xfrm>
        </p:spPr>
      </p:pic>
      <p:sp>
        <p:nvSpPr>
          <p:cNvPr id="21" name="TextBox 20"/>
          <p:cNvSpPr txBox="1"/>
          <p:nvPr/>
        </p:nvSpPr>
        <p:spPr>
          <a:xfrm>
            <a:off x="1295400" y="2133600"/>
            <a:ext cx="1447800" cy="338554"/>
          </a:xfrm>
          <a:prstGeom prst="rect">
            <a:avLst/>
          </a:prstGeom>
          <a:noFill/>
        </p:spPr>
        <p:txBody>
          <a:bodyPr wrap="square" rtlCol="0">
            <a:spAutoFit/>
          </a:bodyPr>
          <a:lstStyle/>
          <a:p>
            <a:r>
              <a:rPr lang="en-PH" dirty="0" err="1" smtClean="0">
                <a:solidFill>
                  <a:schemeClr val="bg1"/>
                </a:solidFill>
              </a:rPr>
              <a:t>Maize+Stylo</a:t>
            </a:r>
            <a:endParaRPr lang="en-PH" dirty="0">
              <a:solidFill>
                <a:schemeClr val="bg1"/>
              </a:solidFill>
            </a:endParaRPr>
          </a:p>
        </p:txBody>
      </p:sp>
      <p:sp>
        <p:nvSpPr>
          <p:cNvPr id="22" name="TextBox 21"/>
          <p:cNvSpPr txBox="1"/>
          <p:nvPr/>
        </p:nvSpPr>
        <p:spPr>
          <a:xfrm>
            <a:off x="6324600" y="2133600"/>
            <a:ext cx="1447800" cy="338554"/>
          </a:xfrm>
          <a:prstGeom prst="rect">
            <a:avLst/>
          </a:prstGeom>
          <a:noFill/>
        </p:spPr>
        <p:txBody>
          <a:bodyPr wrap="square" rtlCol="0">
            <a:spAutoFit/>
          </a:bodyPr>
          <a:lstStyle/>
          <a:p>
            <a:r>
              <a:rPr lang="en-PH" dirty="0" err="1" smtClean="0">
                <a:solidFill>
                  <a:schemeClr val="bg1"/>
                </a:solidFill>
              </a:rPr>
              <a:t>Maize+Stylo</a:t>
            </a:r>
            <a:endParaRPr lang="en-PH" dirty="0">
              <a:solidFill>
                <a:schemeClr val="bg1"/>
              </a:solidFill>
            </a:endParaRPr>
          </a:p>
        </p:txBody>
      </p:sp>
      <p:sp>
        <p:nvSpPr>
          <p:cNvPr id="23" name="TextBox 22"/>
          <p:cNvSpPr txBox="1"/>
          <p:nvPr/>
        </p:nvSpPr>
        <p:spPr>
          <a:xfrm>
            <a:off x="3733800" y="2133600"/>
            <a:ext cx="1447800" cy="338554"/>
          </a:xfrm>
          <a:prstGeom prst="rect">
            <a:avLst/>
          </a:prstGeom>
          <a:noFill/>
        </p:spPr>
        <p:txBody>
          <a:bodyPr wrap="square" rtlCol="0">
            <a:spAutoFit/>
          </a:bodyPr>
          <a:lstStyle/>
          <a:p>
            <a:r>
              <a:rPr lang="en-PH" dirty="0" err="1" smtClean="0">
                <a:solidFill>
                  <a:schemeClr val="bg1"/>
                </a:solidFill>
              </a:rPr>
              <a:t>Stylo</a:t>
            </a:r>
            <a:r>
              <a:rPr lang="en-PH" dirty="0" smtClean="0">
                <a:solidFill>
                  <a:schemeClr val="bg1"/>
                </a:solidFill>
              </a:rPr>
              <a:t> fallow</a:t>
            </a:r>
            <a:endParaRPr lang="en-PH"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p:cNvSpPr>
            <a:spLocks noGrp="1"/>
          </p:cNvSpPr>
          <p:nvPr>
            <p:ph type="title" sz="quarter"/>
          </p:nvPr>
        </p:nvSpPr>
        <p:spPr/>
        <p:txBody>
          <a:bodyPr anchor="t"/>
          <a:lstStyle/>
          <a:p>
            <a:pPr>
              <a:defRPr/>
            </a:pPr>
            <a:r>
              <a:rPr lang="en-US" sz="2400" dirty="0" smtClean="0"/>
              <a:t>Conservation Agriculture Production System with Trees (</a:t>
            </a:r>
            <a:r>
              <a:rPr lang="en-US" sz="2400" dirty="0" err="1" smtClean="0"/>
              <a:t>CAwT</a:t>
            </a:r>
            <a:r>
              <a:rPr lang="en-US" sz="2400" dirty="0" smtClean="0"/>
              <a:t>)</a:t>
            </a:r>
          </a:p>
        </p:txBody>
      </p:sp>
      <p:cxnSp>
        <p:nvCxnSpPr>
          <p:cNvPr id="27" name="Straight Connector 26"/>
          <p:cNvCxnSpPr/>
          <p:nvPr/>
        </p:nvCxnSpPr>
        <p:spPr>
          <a:xfrm>
            <a:off x="609600" y="4876800"/>
            <a:ext cx="762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40988" name="Picture 3" descr="I:\1sanrem date encoded\cowpea.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0" y="4191000"/>
            <a:ext cx="457200" cy="611188"/>
          </a:xfrm>
          <a:prstGeom prst="rect">
            <a:avLst/>
          </a:prstGeom>
          <a:noFill/>
          <a:ln w="9525">
            <a:noFill/>
            <a:miter lim="800000"/>
            <a:headEnd/>
            <a:tailEnd/>
          </a:ln>
        </p:spPr>
      </p:pic>
      <p:sp>
        <p:nvSpPr>
          <p:cNvPr id="40992" name="TextBox 43"/>
          <p:cNvSpPr txBox="1">
            <a:spLocks noChangeArrowheads="1"/>
          </p:cNvSpPr>
          <p:nvPr/>
        </p:nvSpPr>
        <p:spPr bwMode="auto">
          <a:xfrm>
            <a:off x="2590800" y="5638800"/>
            <a:ext cx="3048000" cy="369888"/>
          </a:xfrm>
          <a:prstGeom prst="rect">
            <a:avLst/>
          </a:prstGeom>
          <a:noFill/>
          <a:ln w="9525">
            <a:noFill/>
            <a:miter lim="800000"/>
            <a:headEnd/>
            <a:tailEnd/>
          </a:ln>
        </p:spPr>
        <p:txBody>
          <a:bodyPr>
            <a:spAutoFit/>
          </a:bodyPr>
          <a:lstStyle/>
          <a:p>
            <a:pPr>
              <a:buFont typeface="Arial" charset="0"/>
              <a:buChar char="•"/>
            </a:pPr>
            <a:endParaRPr lang="en-US"/>
          </a:p>
        </p:txBody>
      </p:sp>
      <p:pic>
        <p:nvPicPr>
          <p:cNvPr id="40994"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152400" y="1066800"/>
            <a:ext cx="1066800" cy="3825875"/>
          </a:xfrm>
          <a:prstGeom prst="rect">
            <a:avLst/>
          </a:prstGeom>
          <a:noFill/>
          <a:ln w="9525">
            <a:noFill/>
            <a:miter lim="800000"/>
            <a:headEnd/>
            <a:tailEnd/>
          </a:ln>
        </p:spPr>
      </p:pic>
      <p:pic>
        <p:nvPicPr>
          <p:cNvPr id="40995" name="Picture 5"/>
          <p:cNvPicPr>
            <a:picLocks noChangeAspect="1" noChangeArrowheads="1"/>
          </p:cNvPicPr>
          <p:nvPr/>
        </p:nvPicPr>
        <p:blipFill>
          <a:blip r:embed="rId4">
            <a:clrChange>
              <a:clrFrom>
                <a:srgbClr val="FFFFFF"/>
              </a:clrFrom>
              <a:clrTo>
                <a:srgbClr val="FFFFFF">
                  <a:alpha val="0"/>
                </a:srgbClr>
              </a:clrTo>
            </a:clrChange>
            <a:grayscl/>
          </a:blip>
          <a:srcRect/>
          <a:stretch>
            <a:fillRect/>
          </a:stretch>
        </p:blipFill>
        <p:spPr bwMode="auto">
          <a:xfrm>
            <a:off x="7848600" y="1066800"/>
            <a:ext cx="1066800" cy="3825875"/>
          </a:xfrm>
          <a:prstGeom prst="rect">
            <a:avLst/>
          </a:prstGeom>
          <a:noFill/>
          <a:ln w="9525">
            <a:noFill/>
            <a:miter lim="800000"/>
            <a:headEnd/>
            <a:tailEnd/>
          </a:ln>
        </p:spPr>
      </p:pic>
      <p:grpSp>
        <p:nvGrpSpPr>
          <p:cNvPr id="2" name="Group 23"/>
          <p:cNvGrpSpPr/>
          <p:nvPr/>
        </p:nvGrpSpPr>
        <p:grpSpPr>
          <a:xfrm>
            <a:off x="1371600" y="1600200"/>
            <a:ext cx="6324600" cy="338138"/>
            <a:chOff x="1371600" y="1905000"/>
            <a:chExt cx="6324600" cy="338138"/>
          </a:xfrm>
        </p:grpSpPr>
        <p:sp>
          <p:nvSpPr>
            <p:cNvPr id="40965" name="TextBox 13"/>
            <p:cNvSpPr txBox="1">
              <a:spLocks noChangeArrowheads="1"/>
            </p:cNvSpPr>
            <p:nvPr/>
          </p:nvSpPr>
          <p:spPr bwMode="auto">
            <a:xfrm>
              <a:off x="3810000" y="1905000"/>
              <a:ext cx="1066800" cy="338138"/>
            </a:xfrm>
            <a:prstGeom prst="rect">
              <a:avLst/>
            </a:prstGeom>
            <a:noFill/>
            <a:ln w="9525">
              <a:noFill/>
              <a:miter lim="800000"/>
              <a:headEnd/>
              <a:tailEnd/>
            </a:ln>
          </p:spPr>
          <p:txBody>
            <a:bodyPr>
              <a:spAutoFit/>
            </a:bodyPr>
            <a:lstStyle/>
            <a:p>
              <a:r>
                <a:rPr lang="en-US" dirty="0">
                  <a:solidFill>
                    <a:schemeClr val="bg1"/>
                  </a:solidFill>
                </a:rPr>
                <a:t>20-30m</a:t>
              </a:r>
            </a:p>
          </p:txBody>
        </p:sp>
        <p:cxnSp>
          <p:nvCxnSpPr>
            <p:cNvPr id="98" name="Straight Arrow Connector 97"/>
            <p:cNvCxnSpPr/>
            <p:nvPr/>
          </p:nvCxnSpPr>
          <p:spPr>
            <a:xfrm>
              <a:off x="4953000" y="2133600"/>
              <a:ext cx="2743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a:off x="1371600" y="2133600"/>
              <a:ext cx="2362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16738" name="Picture 2" descr="H:\DCIM\100CANON\IMG_6418.JPG"/>
          <p:cNvPicPr>
            <a:picLocks noGrp="1" noChangeAspect="1" noChangeArrowheads="1"/>
          </p:cNvPicPr>
          <p:nvPr>
            <p:ph sz="quarter" idx="2"/>
          </p:nvPr>
        </p:nvPicPr>
        <p:blipFill>
          <a:blip r:embed="rId5" cstate="print"/>
          <a:srcRect b="12854"/>
          <a:stretch>
            <a:fillRect/>
          </a:stretch>
        </p:blipFill>
        <p:spPr bwMode="auto">
          <a:xfrm>
            <a:off x="3352800" y="2971800"/>
            <a:ext cx="2743200" cy="1905000"/>
          </a:xfrm>
          <a:prstGeom prst="rect">
            <a:avLst/>
          </a:prstGeom>
          <a:noFill/>
        </p:spPr>
      </p:pic>
      <p:sp>
        <p:nvSpPr>
          <p:cNvPr id="21" name="TextBox 20"/>
          <p:cNvSpPr txBox="1"/>
          <p:nvPr/>
        </p:nvSpPr>
        <p:spPr>
          <a:xfrm>
            <a:off x="1295400" y="2286000"/>
            <a:ext cx="1752600" cy="338554"/>
          </a:xfrm>
          <a:prstGeom prst="rect">
            <a:avLst/>
          </a:prstGeom>
          <a:noFill/>
        </p:spPr>
        <p:txBody>
          <a:bodyPr wrap="square" rtlCol="0">
            <a:spAutoFit/>
          </a:bodyPr>
          <a:lstStyle/>
          <a:p>
            <a:r>
              <a:rPr lang="en-PH" dirty="0" smtClean="0">
                <a:solidFill>
                  <a:schemeClr val="bg1"/>
                </a:solidFill>
              </a:rPr>
              <a:t>Cassava +</a:t>
            </a:r>
            <a:r>
              <a:rPr lang="en-PH" dirty="0" err="1" smtClean="0">
                <a:solidFill>
                  <a:schemeClr val="bg1"/>
                </a:solidFill>
              </a:rPr>
              <a:t>Stylo</a:t>
            </a:r>
            <a:endParaRPr lang="en-PH" dirty="0">
              <a:solidFill>
                <a:schemeClr val="bg1"/>
              </a:solidFill>
            </a:endParaRPr>
          </a:p>
        </p:txBody>
      </p:sp>
      <p:sp>
        <p:nvSpPr>
          <p:cNvPr id="23" name="TextBox 22"/>
          <p:cNvSpPr txBox="1"/>
          <p:nvPr/>
        </p:nvSpPr>
        <p:spPr>
          <a:xfrm>
            <a:off x="3733800" y="2286000"/>
            <a:ext cx="1447800" cy="338554"/>
          </a:xfrm>
          <a:prstGeom prst="rect">
            <a:avLst/>
          </a:prstGeom>
          <a:noFill/>
        </p:spPr>
        <p:txBody>
          <a:bodyPr wrap="square" rtlCol="0">
            <a:spAutoFit/>
          </a:bodyPr>
          <a:lstStyle/>
          <a:p>
            <a:r>
              <a:rPr lang="en-PH" dirty="0" err="1" smtClean="0">
                <a:solidFill>
                  <a:schemeClr val="bg1"/>
                </a:solidFill>
              </a:rPr>
              <a:t>Stylo</a:t>
            </a:r>
            <a:r>
              <a:rPr lang="en-PH" dirty="0" smtClean="0">
                <a:solidFill>
                  <a:schemeClr val="bg1"/>
                </a:solidFill>
              </a:rPr>
              <a:t> fallow</a:t>
            </a:r>
            <a:endParaRPr lang="en-PH" dirty="0">
              <a:solidFill>
                <a:schemeClr val="bg1"/>
              </a:solidFill>
            </a:endParaRPr>
          </a:p>
        </p:txBody>
      </p:sp>
      <p:pic>
        <p:nvPicPr>
          <p:cNvPr id="24" name="Content Placeholder 7" descr="302.JPG"/>
          <p:cNvPicPr>
            <a:picLocks noGrp="1" noChangeAspect="1"/>
          </p:cNvPicPr>
          <p:nvPr>
            <p:ph sz="quarter" idx="1"/>
          </p:nvPr>
        </p:nvPicPr>
        <p:blipFill>
          <a:blip r:embed="rId6" cstate="print"/>
          <a:srcRect b="10345"/>
          <a:stretch>
            <a:fillRect/>
          </a:stretch>
        </p:blipFill>
        <p:spPr>
          <a:xfrm>
            <a:off x="762000" y="2971800"/>
            <a:ext cx="2590799" cy="1828800"/>
          </a:xfrm>
        </p:spPr>
      </p:pic>
      <p:pic>
        <p:nvPicPr>
          <p:cNvPr id="26" name="Content Placeholder 7" descr="302.JPG"/>
          <p:cNvPicPr>
            <a:picLocks noGrp="1" noChangeAspect="1"/>
          </p:cNvPicPr>
          <p:nvPr>
            <p:ph sz="quarter" idx="4"/>
          </p:nvPr>
        </p:nvPicPr>
        <p:blipFill>
          <a:blip r:embed="rId7" cstate="print"/>
          <a:srcRect r="14285" b="10345"/>
          <a:stretch>
            <a:fillRect/>
          </a:stretch>
        </p:blipFill>
        <p:spPr>
          <a:xfrm>
            <a:off x="5562601" y="2971800"/>
            <a:ext cx="2666999" cy="1882775"/>
          </a:xfrm>
        </p:spPr>
      </p:pic>
      <p:sp>
        <p:nvSpPr>
          <p:cNvPr id="28" name="TextBox 27"/>
          <p:cNvSpPr txBox="1"/>
          <p:nvPr/>
        </p:nvSpPr>
        <p:spPr>
          <a:xfrm>
            <a:off x="6019800" y="2286000"/>
            <a:ext cx="1752600" cy="338554"/>
          </a:xfrm>
          <a:prstGeom prst="rect">
            <a:avLst/>
          </a:prstGeom>
          <a:noFill/>
        </p:spPr>
        <p:txBody>
          <a:bodyPr wrap="square" rtlCol="0">
            <a:spAutoFit/>
          </a:bodyPr>
          <a:lstStyle/>
          <a:p>
            <a:r>
              <a:rPr lang="en-PH" dirty="0" smtClean="0">
                <a:solidFill>
                  <a:schemeClr val="bg1"/>
                </a:solidFill>
              </a:rPr>
              <a:t>Cassava +</a:t>
            </a:r>
            <a:r>
              <a:rPr lang="en-PH" dirty="0" err="1" smtClean="0">
                <a:solidFill>
                  <a:schemeClr val="bg1"/>
                </a:solidFill>
              </a:rPr>
              <a:t>Stylo</a:t>
            </a:r>
            <a:endParaRPr lang="en-PH"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543800" cy="762000"/>
          </a:xfrm>
        </p:spPr>
        <p:txBody>
          <a:bodyPr/>
          <a:lstStyle/>
          <a:p>
            <a:pPr>
              <a:tabLst>
                <a:tab pos="3711575" algn="l"/>
                <a:tab pos="3944938" algn="l"/>
              </a:tabLst>
            </a:pPr>
            <a:r>
              <a:rPr lang="en-PH" sz="2800" dirty="0" smtClean="0"/>
              <a:t>Summary</a:t>
            </a:r>
            <a:endParaRPr lang="en-PH" sz="2800" dirty="0"/>
          </a:p>
        </p:txBody>
      </p:sp>
      <p:sp>
        <p:nvSpPr>
          <p:cNvPr id="3" name="Content Placeholder 2"/>
          <p:cNvSpPr>
            <a:spLocks noGrp="1"/>
          </p:cNvSpPr>
          <p:nvPr>
            <p:ph idx="1"/>
          </p:nvPr>
        </p:nvSpPr>
        <p:spPr>
          <a:xfrm>
            <a:off x="685800" y="838200"/>
            <a:ext cx="8229600" cy="4525963"/>
          </a:xfrm>
        </p:spPr>
        <p:txBody>
          <a:bodyPr/>
          <a:lstStyle/>
          <a:p>
            <a:pPr>
              <a:buAutoNum type="arabicPeriod"/>
            </a:pPr>
            <a:r>
              <a:rPr lang="en-PH" sz="1600" dirty="0" smtClean="0">
                <a:solidFill>
                  <a:schemeClr val="bg1"/>
                </a:solidFill>
              </a:rPr>
              <a:t>In making a dent in the promotion of conservation agriculture in the Philippines requires improved cropping patterns/crop sequences, improved and adapted crop cultivars, improved component crops fertility management, and  adapted and affordable machineries in the context of acid sloping lands and smallholders environment.</a:t>
            </a:r>
          </a:p>
          <a:p>
            <a:pPr>
              <a:buAutoNum type="arabicPeriod"/>
            </a:pPr>
            <a:endParaRPr lang="en-PH" sz="1600" dirty="0" smtClean="0">
              <a:solidFill>
                <a:schemeClr val="bg1"/>
              </a:solidFill>
            </a:endParaRPr>
          </a:p>
          <a:p>
            <a:pPr>
              <a:buAutoNum type="arabicPeriod"/>
            </a:pPr>
            <a:r>
              <a:rPr lang="en-PH" sz="1600" dirty="0" smtClean="0">
                <a:solidFill>
                  <a:schemeClr val="bg1"/>
                </a:solidFill>
              </a:rPr>
              <a:t>Current works identified promising conservation agriculture production systems (CAPS) including promising varieties of crops, forages and herbaceous legumes that require further evaluation</a:t>
            </a:r>
            <a:r>
              <a:rPr lang="en-PH" sz="1400" dirty="0" smtClean="0">
                <a:solidFill>
                  <a:schemeClr val="bg1"/>
                </a:solidFill>
              </a:rPr>
              <a:t> </a:t>
            </a:r>
          </a:p>
          <a:p>
            <a:pPr>
              <a:buAutoNum type="arabicPeriod"/>
            </a:pPr>
            <a:endParaRPr lang="en-PH" sz="1400" dirty="0" smtClean="0">
              <a:solidFill>
                <a:schemeClr val="bg1"/>
              </a:solidFill>
            </a:endParaRPr>
          </a:p>
          <a:p>
            <a:pPr>
              <a:buAutoNum type="arabicPeriod"/>
            </a:pPr>
            <a:r>
              <a:rPr lang="en-PH" sz="1600" dirty="0" smtClean="0">
                <a:solidFill>
                  <a:schemeClr val="bg1"/>
                </a:solidFill>
              </a:rPr>
              <a:t>Integration of trees is important component in CAPS as they protect the sloping lands from soil erosion and potential landslides as well as providing additional economic to the farmers  and environmental and ecological benefits. </a:t>
            </a:r>
          </a:p>
          <a:p>
            <a:pPr>
              <a:buAutoNum type="arabicPeriod"/>
            </a:pPr>
            <a:endParaRPr lang="en-PH" sz="1600" dirty="0" smtClean="0">
              <a:solidFill>
                <a:schemeClr val="bg1"/>
              </a:solidFill>
            </a:endParaRPr>
          </a:p>
          <a:p>
            <a:pPr>
              <a:buAutoNum type="arabicPeriod"/>
            </a:pPr>
            <a:r>
              <a:rPr lang="en-PH" sz="1600" dirty="0" smtClean="0">
                <a:solidFill>
                  <a:schemeClr val="bg1"/>
                </a:solidFill>
              </a:rPr>
              <a:t>Implementation of farmer  -managed experiments on CAPS require proactive information and education for them to be able to actively participate in the research processes</a:t>
            </a:r>
          </a:p>
          <a:p>
            <a:pPr>
              <a:buAutoNum type="arabicPeriod"/>
            </a:pPr>
            <a:endParaRPr lang="en-PH" sz="1600" dirty="0" smtClean="0">
              <a:solidFill>
                <a:schemeClr val="bg1"/>
              </a:solidFill>
            </a:endParaRPr>
          </a:p>
          <a:p>
            <a:pPr>
              <a:buAutoNum type="arabicPeriod"/>
            </a:pPr>
            <a:r>
              <a:rPr lang="en-PH" sz="1600" dirty="0" smtClean="0">
                <a:solidFill>
                  <a:schemeClr val="bg1"/>
                </a:solidFill>
              </a:rPr>
              <a:t>Machineries appropriate to sloping lands in the context of smallholders are important in the development of conservation agriculture in the Philippines </a:t>
            </a:r>
          </a:p>
          <a:p>
            <a:pPr>
              <a:buAutoNum type="arabicPeriod"/>
            </a:pPr>
            <a:endParaRPr lang="en-PH" sz="1400" dirty="0" smtClean="0">
              <a:solidFill>
                <a:schemeClr val="bg1"/>
              </a:solidFill>
            </a:endParaRPr>
          </a:p>
          <a:p>
            <a:pPr>
              <a:buAutoNum type="arabicPeriod"/>
            </a:pPr>
            <a:endParaRPr lang="en-PH" sz="1400" dirty="0" smtClean="0">
              <a:solidFill>
                <a:schemeClr val="bg1"/>
              </a:solidFill>
            </a:endParaRPr>
          </a:p>
          <a:p>
            <a:pPr>
              <a:buAutoNum type="arabicPeriod"/>
            </a:pPr>
            <a:endParaRPr lang="en-PH" sz="1400" dirty="0" smtClean="0">
              <a:solidFill>
                <a:schemeClr val="bg1"/>
              </a:solidFill>
            </a:endParaRPr>
          </a:p>
          <a:p>
            <a:pPr>
              <a:buAutoNum type="arabicPeriod"/>
            </a:pPr>
            <a:endParaRPr lang="en-PH" sz="1400" dirty="0" smtClean="0">
              <a:solidFill>
                <a:schemeClr val="bg1"/>
              </a:solidFill>
            </a:endParaRPr>
          </a:p>
          <a:p>
            <a:endParaRPr lang="en-PH"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a:t>North Carolina Agricultural </a:t>
            </a:r>
          </a:p>
          <a:p>
            <a:pPr>
              <a:defRPr/>
            </a:pPr>
            <a:r>
              <a:rPr lang="en-US"/>
              <a:t>and Technical State University</a:t>
            </a:r>
          </a:p>
        </p:txBody>
      </p:sp>
      <p:sp>
        <p:nvSpPr>
          <p:cNvPr id="716802" name="Rectangle 2"/>
          <p:cNvSpPr>
            <a:spLocks noGrp="1" noChangeArrowheads="1"/>
          </p:cNvSpPr>
          <p:nvPr>
            <p:ph type="title"/>
          </p:nvPr>
        </p:nvSpPr>
        <p:spPr/>
        <p:txBody>
          <a:bodyPr/>
          <a:lstStyle/>
          <a:p>
            <a:pPr eaLnBrk="1" hangingPunct="1">
              <a:defRPr/>
            </a:pPr>
            <a:r>
              <a:rPr lang="en-US" sz="5400" dirty="0" smtClean="0"/>
              <a:t>Thank you!!!!</a:t>
            </a:r>
          </a:p>
        </p:txBody>
      </p:sp>
      <p:pic>
        <p:nvPicPr>
          <p:cNvPr id="47108" name="Picture 19"/>
          <p:cNvPicPr>
            <a:picLocks noChangeAspect="1" noChangeArrowheads="1"/>
          </p:cNvPicPr>
          <p:nvPr/>
        </p:nvPicPr>
        <p:blipFill>
          <a:blip r:embed="rId2"/>
          <a:srcRect/>
          <a:stretch>
            <a:fillRect/>
          </a:stretch>
        </p:blipFill>
        <p:spPr bwMode="auto">
          <a:xfrm>
            <a:off x="0" y="3352800"/>
            <a:ext cx="8991600" cy="2705100"/>
          </a:xfrm>
          <a:prstGeom prst="rect">
            <a:avLst/>
          </a:prstGeom>
          <a:noFill/>
          <a:ln w="9525">
            <a:noFill/>
            <a:miter lim="800000"/>
            <a:headEnd/>
            <a:tailEnd/>
          </a:ln>
        </p:spPr>
      </p:pic>
      <p:pic>
        <p:nvPicPr>
          <p:cNvPr id="47109" name="Picture 27"/>
          <p:cNvPicPr>
            <a:picLocks noChangeAspect="1" noChangeArrowheads="1"/>
          </p:cNvPicPr>
          <p:nvPr/>
        </p:nvPicPr>
        <p:blipFill>
          <a:blip r:embed="rId3"/>
          <a:srcRect/>
          <a:stretch>
            <a:fillRect/>
          </a:stretch>
        </p:blipFill>
        <p:spPr bwMode="auto">
          <a:xfrm>
            <a:off x="6248400" y="1447800"/>
            <a:ext cx="2895600" cy="1095375"/>
          </a:xfrm>
          <a:prstGeom prst="rect">
            <a:avLst/>
          </a:prstGeom>
          <a:noFill/>
          <a:ln w="9525">
            <a:noFill/>
            <a:miter lim="800000"/>
            <a:headEnd/>
            <a:tailEnd/>
          </a:ln>
        </p:spPr>
      </p:pic>
      <p:pic>
        <p:nvPicPr>
          <p:cNvPr id="47110" name="Picture 30" descr="Welcome to the UP System Homepage"/>
          <p:cNvPicPr>
            <a:picLocks noChangeAspect="1" noChangeArrowheads="1"/>
          </p:cNvPicPr>
          <p:nvPr/>
        </p:nvPicPr>
        <p:blipFill>
          <a:blip r:embed="rId4"/>
          <a:srcRect/>
          <a:stretch>
            <a:fillRect/>
          </a:stretch>
        </p:blipFill>
        <p:spPr bwMode="auto">
          <a:xfrm>
            <a:off x="4191000" y="1600200"/>
            <a:ext cx="1447800" cy="1200150"/>
          </a:xfrm>
          <a:prstGeom prst="rect">
            <a:avLst/>
          </a:prstGeom>
          <a:noFill/>
          <a:ln w="9525">
            <a:noFill/>
            <a:miter lim="800000"/>
            <a:headEnd/>
            <a:tailEnd/>
          </a:ln>
        </p:spPr>
      </p:pic>
      <p:pic>
        <p:nvPicPr>
          <p:cNvPr id="47111" name="Picture 31" descr="logo1"/>
          <p:cNvPicPr>
            <a:picLocks noChangeAspect="1" noChangeArrowheads="1"/>
          </p:cNvPicPr>
          <p:nvPr/>
        </p:nvPicPr>
        <p:blipFill>
          <a:blip r:embed="rId5"/>
          <a:srcRect/>
          <a:stretch>
            <a:fillRect/>
          </a:stretch>
        </p:blipFill>
        <p:spPr bwMode="auto">
          <a:xfrm>
            <a:off x="1143000" y="3276600"/>
            <a:ext cx="1981200" cy="1189038"/>
          </a:xfrm>
          <a:prstGeom prst="rect">
            <a:avLst/>
          </a:prstGeom>
          <a:noFill/>
          <a:ln w="9525">
            <a:noFill/>
            <a:miter lim="800000"/>
            <a:headEnd/>
            <a:tailEnd/>
          </a:ln>
        </p:spPr>
      </p:pic>
      <p:pic>
        <p:nvPicPr>
          <p:cNvPr id="47113" name="Picture 2" descr="NEW%20logo2col"/>
          <p:cNvPicPr>
            <a:picLocks noChangeAspect="1" noChangeArrowheads="1"/>
          </p:cNvPicPr>
          <p:nvPr/>
        </p:nvPicPr>
        <p:blipFill>
          <a:blip r:embed="rId6"/>
          <a:srcRect b="61"/>
          <a:stretch>
            <a:fillRect/>
          </a:stretch>
        </p:blipFill>
        <p:spPr bwMode="auto">
          <a:xfrm>
            <a:off x="990600" y="1600200"/>
            <a:ext cx="2590800" cy="1295400"/>
          </a:xfrm>
          <a:prstGeom prst="rect">
            <a:avLst/>
          </a:prstGeom>
          <a:noFill/>
          <a:ln w="9525">
            <a:noFill/>
            <a:miter lim="800000"/>
            <a:headEnd/>
            <a:tailEnd/>
          </a:ln>
        </p:spPr>
      </p:pic>
      <p:pic>
        <p:nvPicPr>
          <p:cNvPr id="47114" name="Picture 4" descr="moscat_logo-orig-2"/>
          <p:cNvPicPr>
            <a:picLocks noChangeAspect="1" noChangeArrowheads="1"/>
          </p:cNvPicPr>
          <p:nvPr/>
        </p:nvPicPr>
        <p:blipFill>
          <a:blip r:embed="rId7"/>
          <a:srcRect/>
          <a:stretch>
            <a:fillRect/>
          </a:stretch>
        </p:blipFill>
        <p:spPr bwMode="auto">
          <a:xfrm>
            <a:off x="7467600" y="2789238"/>
            <a:ext cx="1295400" cy="1249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85800" y="533400"/>
            <a:ext cx="5562600" cy="609600"/>
          </a:xfrm>
        </p:spPr>
        <p:txBody>
          <a:bodyPr/>
          <a:lstStyle/>
          <a:p>
            <a:pPr eaLnBrk="1" hangingPunct="1"/>
            <a:r>
              <a:rPr lang="en-US" sz="2800" b="1" i="1" dirty="0" err="1" smtClean="0">
                <a:solidFill>
                  <a:srgbClr val="FFFF00"/>
                </a:solidFill>
              </a:rPr>
              <a:t>Claveria</a:t>
            </a:r>
            <a:r>
              <a:rPr lang="en-US" sz="2800" b="1" i="1" dirty="0" smtClean="0">
                <a:solidFill>
                  <a:srgbClr val="FFFF00"/>
                </a:solidFill>
              </a:rPr>
              <a:t>, </a:t>
            </a:r>
            <a:r>
              <a:rPr lang="en-US" sz="2800" b="1" i="1" dirty="0" err="1" smtClean="0">
                <a:solidFill>
                  <a:srgbClr val="FFFF00"/>
                </a:solidFill>
              </a:rPr>
              <a:t>Misamis</a:t>
            </a:r>
            <a:r>
              <a:rPr lang="en-US" sz="2800" b="1" i="1" dirty="0" smtClean="0">
                <a:solidFill>
                  <a:srgbClr val="FFFF00"/>
                </a:solidFill>
              </a:rPr>
              <a:t> Oriental</a:t>
            </a:r>
            <a:endParaRPr lang="en-US" sz="2800" b="1" dirty="0" smtClean="0">
              <a:solidFill>
                <a:srgbClr val="FFFF00"/>
              </a:solidFill>
            </a:endParaRPr>
          </a:p>
        </p:txBody>
      </p:sp>
      <p:sp>
        <p:nvSpPr>
          <p:cNvPr id="397315" name="Rectangle 3"/>
          <p:cNvSpPr>
            <a:spLocks noGrp="1" noChangeArrowheads="1"/>
          </p:cNvSpPr>
          <p:nvPr>
            <p:ph type="body" idx="4294967295"/>
          </p:nvPr>
        </p:nvSpPr>
        <p:spPr>
          <a:xfrm>
            <a:off x="304800" y="1524000"/>
            <a:ext cx="5867400" cy="4800600"/>
          </a:xfrm>
        </p:spPr>
        <p:txBody>
          <a:bodyPr/>
          <a:lstStyle/>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Elevation ranges from 450 to 1200 meters above sea level</a:t>
            </a: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Maize, cassava and upland rice cropping dominate the lower elevation (&lt;600masl), while vegetable and maize in rotation dominate the upper elevation.</a:t>
            </a: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Landscape is derived from </a:t>
            </a:r>
            <a:r>
              <a:rPr lang="en-US" sz="1900" dirty="0" err="1" smtClean="0">
                <a:solidFill>
                  <a:schemeClr val="bg1"/>
                </a:solidFill>
                <a:effectLst/>
              </a:rPr>
              <a:t>pyroclastic</a:t>
            </a:r>
            <a:r>
              <a:rPr lang="en-US" sz="1900" dirty="0" smtClean="0">
                <a:solidFill>
                  <a:schemeClr val="bg1"/>
                </a:solidFill>
                <a:effectLst/>
              </a:rPr>
              <a:t> materials. Soils are deep, fine mixed </a:t>
            </a:r>
            <a:r>
              <a:rPr lang="en-US" sz="1900" dirty="0" err="1" smtClean="0">
                <a:solidFill>
                  <a:schemeClr val="bg1"/>
                </a:solidFill>
                <a:effectLst/>
              </a:rPr>
              <a:t>isohyperthermic</a:t>
            </a:r>
            <a:r>
              <a:rPr lang="en-US" sz="1900" dirty="0" smtClean="0">
                <a:solidFill>
                  <a:schemeClr val="bg1"/>
                </a:solidFill>
                <a:effectLst/>
              </a:rPr>
              <a:t> </a:t>
            </a:r>
            <a:r>
              <a:rPr lang="en-US" sz="1900" dirty="0" err="1" smtClean="0">
                <a:solidFill>
                  <a:schemeClr val="bg1"/>
                </a:solidFill>
                <a:effectLst/>
              </a:rPr>
              <a:t>Ultic</a:t>
            </a:r>
            <a:r>
              <a:rPr lang="en-US" sz="1900" dirty="0" smtClean="0">
                <a:solidFill>
                  <a:schemeClr val="bg1"/>
                </a:solidFill>
                <a:effectLst/>
              </a:rPr>
              <a:t> </a:t>
            </a:r>
            <a:r>
              <a:rPr lang="en-US" sz="1900" dirty="0" err="1" smtClean="0">
                <a:solidFill>
                  <a:schemeClr val="bg1"/>
                </a:solidFill>
                <a:effectLst/>
              </a:rPr>
              <a:t>Haplorthox</a:t>
            </a:r>
            <a:endParaRPr lang="en-US" sz="1900" dirty="0" smtClean="0">
              <a:solidFill>
                <a:schemeClr val="bg1"/>
              </a:solidFill>
              <a:effectLst/>
            </a:endParaRP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Soils are acidic with pH ranges from 4.2 to 5.2.</a:t>
            </a: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Rainfall is 2500 mm well distributed throughout the year.</a:t>
            </a: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Average farm size is 2.0 hectares</a:t>
            </a:r>
          </a:p>
          <a:p>
            <a:pPr marL="292100" indent="-292100" algn="just" eaLnBrk="1" hangingPunct="1">
              <a:lnSpc>
                <a:spcPct val="80000"/>
              </a:lnSpc>
              <a:spcAft>
                <a:spcPct val="30000"/>
              </a:spcAft>
              <a:buClr>
                <a:srgbClr val="000066"/>
              </a:buClr>
              <a:buFontTx/>
              <a:buChar char="•"/>
              <a:defRPr/>
            </a:pPr>
            <a:r>
              <a:rPr lang="en-US" sz="1900" dirty="0" smtClean="0">
                <a:solidFill>
                  <a:schemeClr val="bg1"/>
                </a:solidFill>
                <a:effectLst/>
              </a:rPr>
              <a:t>Represents 10 M has in the Philippines; 181 has in Southeast Asia</a:t>
            </a:r>
            <a:endParaRPr lang="en-US" sz="1900" dirty="0" smtClean="0">
              <a:solidFill>
                <a:srgbClr val="000000"/>
              </a:solidFill>
              <a:effectLst>
                <a:outerShdw blurRad="38100" dist="38100" dir="2700000" algn="tl">
                  <a:srgbClr val="FFFFFF"/>
                </a:outerShdw>
              </a:effectLst>
            </a:endParaRPr>
          </a:p>
        </p:txBody>
      </p:sp>
      <p:pic>
        <p:nvPicPr>
          <p:cNvPr id="21508" name="Picture 4" descr="claveria map"/>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791200" y="28575"/>
            <a:ext cx="3352800" cy="251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loping field"/>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4" name="Rectangle 2"/>
          <p:cNvSpPr>
            <a:spLocks noGrp="1" noChangeArrowheads="1"/>
          </p:cNvSpPr>
          <p:nvPr>
            <p:ph type="title"/>
          </p:nvPr>
        </p:nvSpPr>
        <p:spPr>
          <a:xfrm>
            <a:off x="0" y="0"/>
            <a:ext cx="9144000" cy="1371600"/>
          </a:xfrm>
          <a:solidFill>
            <a:srgbClr val="000099"/>
          </a:solidFill>
        </p:spPr>
        <p:txBody>
          <a:bodyPr/>
          <a:lstStyle/>
          <a:p>
            <a:pPr eaLnBrk="1" hangingPunct="1">
              <a:defRPr/>
            </a:pPr>
            <a:r>
              <a:rPr lang="en-US" sz="4000" dirty="0" smtClean="0"/>
              <a:t>Upland farmers traditionally cultivate their fields up and down the slope</a:t>
            </a:r>
          </a:p>
        </p:txBody>
      </p:sp>
      <p:sp>
        <p:nvSpPr>
          <p:cNvPr id="20484" name="Rectangle 3"/>
          <p:cNvSpPr>
            <a:spLocks noGrp="1" noChangeArrowheads="1"/>
          </p:cNvSpPr>
          <p:nvPr>
            <p:ph type="body"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495800" y="0"/>
          <a:ext cx="4953000" cy="4876800"/>
        </p:xfrm>
        <a:graphic>
          <a:graphicData uri="http://schemas.openxmlformats.org/presentationml/2006/ole">
            <p:oleObj spid="_x0000_s54274" name="Clip" r:id="rId4" imgW="6866667" imgH="4323810" progId="">
              <p:embed/>
            </p:oleObj>
          </a:graphicData>
        </a:graphic>
      </p:graphicFrame>
      <p:graphicFrame>
        <p:nvGraphicFramePr>
          <p:cNvPr id="1027" name="Object 3"/>
          <p:cNvGraphicFramePr>
            <a:graphicFrameLocks noChangeAspect="1"/>
          </p:cNvGraphicFramePr>
          <p:nvPr/>
        </p:nvGraphicFramePr>
        <p:xfrm>
          <a:off x="0" y="3581400"/>
          <a:ext cx="9448800" cy="3276600"/>
        </p:xfrm>
        <a:graphic>
          <a:graphicData uri="http://schemas.openxmlformats.org/presentationml/2006/ole">
            <p:oleObj spid="_x0000_s54275" name="Clip" r:id="rId5" imgW="9790476" imgH="6980952" progId="">
              <p:embed/>
            </p:oleObj>
          </a:graphicData>
        </a:graphic>
      </p:graphicFrame>
      <p:pic>
        <p:nvPicPr>
          <p:cNvPr id="1028" name="Picture 4" descr="erosion"/>
          <p:cNvPicPr>
            <a:picLocks noChangeAspect="1" noChangeArrowheads="1"/>
          </p:cNvPicPr>
          <p:nvPr/>
        </p:nvPicPr>
        <p:blipFill>
          <a:blip r:embed="rId6"/>
          <a:srcRect/>
          <a:stretch>
            <a:fillRect/>
          </a:stretch>
        </p:blipFill>
        <p:spPr bwMode="auto">
          <a:xfrm>
            <a:off x="0" y="0"/>
            <a:ext cx="4572000" cy="3581400"/>
          </a:xfrm>
          <a:prstGeom prst="rect">
            <a:avLst/>
          </a:prstGeom>
          <a:noFill/>
          <a:ln w="9525">
            <a:noFill/>
            <a:miter lim="800000"/>
            <a:headEnd/>
            <a:tailEnd/>
          </a:ln>
        </p:spPr>
      </p:pic>
      <p:sp>
        <p:nvSpPr>
          <p:cNvPr id="15365" name="Rectangle 5"/>
          <p:cNvSpPr>
            <a:spLocks noChangeArrowheads="1"/>
          </p:cNvSpPr>
          <p:nvPr/>
        </p:nvSpPr>
        <p:spPr bwMode="auto">
          <a:xfrm>
            <a:off x="0" y="3733800"/>
            <a:ext cx="9144000" cy="641350"/>
          </a:xfrm>
          <a:prstGeom prst="rect">
            <a:avLst/>
          </a:prstGeom>
          <a:noFill/>
          <a:ln w="9525">
            <a:noFill/>
            <a:miter lim="800000"/>
            <a:headEnd/>
            <a:tailEnd/>
          </a:ln>
          <a:effectLst/>
        </p:spPr>
        <p:txBody>
          <a:bodyPr>
            <a:spAutoFit/>
          </a:bodyPr>
          <a:lstStyle/>
          <a:p>
            <a:pPr>
              <a:defRPr/>
            </a:pPr>
            <a:r>
              <a:rPr lang="en-US" i="1" dirty="0">
                <a:solidFill>
                  <a:srgbClr val="CCFF33"/>
                </a:solidFill>
                <a:effectLst>
                  <a:outerShdw blurRad="38100" dist="38100" dir="2700000" algn="tl">
                    <a:srgbClr val="000000"/>
                  </a:outerShdw>
                </a:effectLst>
                <a:latin typeface="Arial" charset="0"/>
                <a:cs typeface="Arial" charset="0"/>
              </a:rPr>
              <a:t>The estimated annual replacement cost of eroded nutrients (</a:t>
            </a:r>
            <a:r>
              <a:rPr lang="en-US" i="1" dirty="0" err="1">
                <a:solidFill>
                  <a:srgbClr val="CCFF33"/>
                </a:solidFill>
                <a:effectLst>
                  <a:outerShdw blurRad="38100" dist="38100" dir="2700000" algn="tl">
                    <a:srgbClr val="000000"/>
                  </a:outerShdw>
                </a:effectLst>
                <a:latin typeface="Arial" charset="0"/>
                <a:cs typeface="Arial" charset="0"/>
              </a:rPr>
              <a:t>Claveria</a:t>
            </a:r>
            <a:r>
              <a:rPr lang="en-US" i="1" dirty="0">
                <a:solidFill>
                  <a:srgbClr val="CCFF33"/>
                </a:solidFill>
                <a:effectLst>
                  <a:outerShdw blurRad="38100" dist="38100" dir="2700000" algn="tl">
                    <a:srgbClr val="000000"/>
                  </a:outerShdw>
                </a:effectLst>
                <a:latin typeface="Arial" charset="0"/>
                <a:cs typeface="Arial" charset="0"/>
              </a:rPr>
              <a:t>) is P37,000 per hectare per year.</a:t>
            </a:r>
          </a:p>
        </p:txBody>
      </p:sp>
    </p:spTree>
  </p:cSld>
  <p:clrMapOvr>
    <a:masterClrMapping/>
  </p:clrMapOvr>
  <p:transition spd="slow" advClick="0">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lstStyle/>
          <a:p>
            <a:pPr eaLnBrk="1" hangingPunct="1">
              <a:defRPr/>
            </a:pPr>
            <a:r>
              <a:rPr lang="en-US" dirty="0" smtClean="0"/>
              <a:t>Project Goal </a:t>
            </a:r>
            <a:r>
              <a:rPr lang="en-US" sz="3200" dirty="0" smtClean="0"/>
              <a:t>(Philippines)</a:t>
            </a:r>
          </a:p>
        </p:txBody>
      </p:sp>
      <p:pic>
        <p:nvPicPr>
          <p:cNvPr id="9220" name="Picture 4"/>
          <p:cNvPicPr>
            <a:picLocks noChangeAspect="1" noChangeArrowheads="1"/>
          </p:cNvPicPr>
          <p:nvPr/>
        </p:nvPicPr>
        <p:blipFill>
          <a:blip r:embed="rId2"/>
          <a:srcRect l="28226" r="8125" b="-999"/>
          <a:stretch>
            <a:fillRect/>
          </a:stretch>
        </p:blipFill>
        <p:spPr bwMode="auto">
          <a:xfrm>
            <a:off x="4800600" y="1447800"/>
            <a:ext cx="4343400" cy="4308475"/>
          </a:xfrm>
          <a:prstGeom prst="rect">
            <a:avLst/>
          </a:prstGeom>
          <a:noFill/>
          <a:ln w="9525">
            <a:noFill/>
            <a:miter lim="800000"/>
            <a:headEnd/>
            <a:tailEnd/>
          </a:ln>
        </p:spPr>
      </p:pic>
      <p:sp>
        <p:nvSpPr>
          <p:cNvPr id="9221" name="Rectangle 3"/>
          <p:cNvSpPr>
            <a:spLocks noGrp="1" noChangeArrowheads="1"/>
          </p:cNvSpPr>
          <p:nvPr>
            <p:ph type="body" idx="1"/>
          </p:nvPr>
        </p:nvSpPr>
        <p:spPr>
          <a:xfrm>
            <a:off x="304800" y="1295400"/>
            <a:ext cx="4648200" cy="5029200"/>
          </a:xfrm>
        </p:spPr>
        <p:txBody>
          <a:bodyPr/>
          <a:lstStyle/>
          <a:p>
            <a:pPr marL="58738" indent="-58738" eaLnBrk="1" hangingPunct="1">
              <a:buFontTx/>
              <a:buNone/>
            </a:pPr>
            <a:r>
              <a:rPr lang="en-US" sz="2800" smtClean="0">
                <a:effectLst/>
              </a:rPr>
              <a:t>To promote </a:t>
            </a:r>
            <a:r>
              <a:rPr lang="en-US" sz="2800" b="1" u="sng" smtClean="0">
                <a:effectLst/>
              </a:rPr>
              <a:t>Conservation Agriculture</a:t>
            </a:r>
            <a:r>
              <a:rPr lang="en-US" sz="2800" smtClean="0">
                <a:effectLst/>
              </a:rPr>
              <a:t> as a</a:t>
            </a:r>
          </a:p>
          <a:p>
            <a:pPr marL="58738" indent="-58738" eaLnBrk="1" hangingPunct="1">
              <a:buFontTx/>
              <a:buNone/>
            </a:pPr>
            <a:r>
              <a:rPr lang="en-US" sz="2800" smtClean="0">
                <a:effectLst/>
              </a:rPr>
              <a:t>technologically-feasible, economically-viable, environmentally-sustainable and gender-responsive production system for food security of small farm communities in the Philippines.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04800" y="1143000"/>
            <a:ext cx="7391400" cy="3810000"/>
          </a:xfrm>
          <a:prstGeom prst="rect">
            <a:avLst/>
          </a:prstGeom>
          <a:noFill/>
          <a:ln w="9525">
            <a:noFill/>
            <a:miter lim="800000"/>
            <a:headEnd/>
            <a:tailEnd/>
          </a:ln>
          <a:effectLst/>
        </p:spPr>
        <p:txBody>
          <a:bodyPr anchor="ctr"/>
          <a:lstStyle/>
          <a:p>
            <a:pPr>
              <a:defRPr/>
            </a:pPr>
            <a:endParaRPr lang="en-US" sz="700" kern="0" dirty="0">
              <a:solidFill>
                <a:srgbClr val="FFCC00"/>
              </a:solidFill>
              <a:effectLst>
                <a:outerShdw blurRad="38100" dist="38100" dir="2700000" algn="tl">
                  <a:srgbClr val="000000"/>
                </a:outerShdw>
              </a:effectLst>
              <a:latin typeface="+mj-lt"/>
              <a:ea typeface="+mj-ea"/>
              <a:cs typeface="+mj-cs"/>
            </a:endParaRPr>
          </a:p>
        </p:txBody>
      </p:sp>
      <p:sp>
        <p:nvSpPr>
          <p:cNvPr id="9" name="Title 8"/>
          <p:cNvSpPr>
            <a:spLocks noGrp="1"/>
          </p:cNvSpPr>
          <p:nvPr>
            <p:ph type="title"/>
          </p:nvPr>
        </p:nvSpPr>
        <p:spPr/>
        <p:txBody>
          <a:bodyPr/>
          <a:lstStyle/>
          <a:p>
            <a:pPr>
              <a:defRPr/>
            </a:pPr>
            <a:r>
              <a:rPr lang="en-PH" i="1" dirty="0" smtClean="0">
                <a:solidFill>
                  <a:schemeClr val="bg1"/>
                </a:solidFill>
              </a:rPr>
              <a:t>Objective</a:t>
            </a:r>
            <a:endParaRPr lang="en-PH" dirty="0"/>
          </a:p>
        </p:txBody>
      </p:sp>
      <p:sp>
        <p:nvSpPr>
          <p:cNvPr id="12" name="Content Placeholder 11"/>
          <p:cNvSpPr>
            <a:spLocks noGrp="1"/>
          </p:cNvSpPr>
          <p:nvPr>
            <p:ph sz="half" idx="1"/>
          </p:nvPr>
        </p:nvSpPr>
        <p:spPr>
          <a:xfrm>
            <a:off x="228600" y="1752600"/>
            <a:ext cx="4267200" cy="4221163"/>
          </a:xfrm>
        </p:spPr>
        <p:txBody>
          <a:bodyPr/>
          <a:lstStyle/>
          <a:p>
            <a:pPr>
              <a:defRPr/>
            </a:pPr>
            <a:r>
              <a:rPr lang="en-PH" sz="2400" i="1" dirty="0" smtClean="0">
                <a:solidFill>
                  <a:schemeClr val="bg1"/>
                </a:solidFill>
              </a:rPr>
              <a:t>Assess agronomic performance and soil quality </a:t>
            </a:r>
            <a:r>
              <a:rPr lang="en-PH" sz="2400" b="1" i="1" dirty="0" smtClean="0">
                <a:solidFill>
                  <a:schemeClr val="bg1"/>
                </a:solidFill>
              </a:rPr>
              <a:t>from conservation agriculture production systems (CAPS) and compare them with conventional </a:t>
            </a:r>
            <a:r>
              <a:rPr lang="en-PH" sz="2400" b="1" i="1" dirty="0" err="1" smtClean="0">
                <a:solidFill>
                  <a:schemeClr val="bg1"/>
                </a:solidFill>
              </a:rPr>
              <a:t>plow</a:t>
            </a:r>
            <a:r>
              <a:rPr lang="en-PH" sz="2400" b="1" i="1" dirty="0" smtClean="0">
                <a:solidFill>
                  <a:schemeClr val="bg1"/>
                </a:solidFill>
              </a:rPr>
              <a:t>-based system in the Philippines</a:t>
            </a:r>
            <a:endParaRPr lang="en-PH" sz="2400" b="1" i="1" dirty="0">
              <a:solidFill>
                <a:schemeClr val="bg1"/>
              </a:solidFill>
            </a:endParaRPr>
          </a:p>
        </p:txBody>
      </p:sp>
      <p:pic>
        <p:nvPicPr>
          <p:cNvPr id="6153" name="Picture 14" descr="IMG_9442.JPG"/>
          <p:cNvPicPr>
            <a:picLocks noChangeAspect="1"/>
          </p:cNvPicPr>
          <p:nvPr/>
        </p:nvPicPr>
        <p:blipFill>
          <a:blip r:embed="rId3"/>
          <a:srcRect t="10345"/>
          <a:stretch>
            <a:fillRect/>
          </a:stretch>
        </p:blipFill>
        <p:spPr bwMode="auto">
          <a:xfrm>
            <a:off x="4800600" y="3962400"/>
            <a:ext cx="3962400" cy="2133600"/>
          </a:xfrm>
          <a:prstGeom prst="rect">
            <a:avLst/>
          </a:prstGeom>
          <a:noFill/>
          <a:ln w="9525">
            <a:noFill/>
            <a:miter lim="800000"/>
            <a:headEnd/>
            <a:tailEnd/>
          </a:ln>
        </p:spPr>
      </p:pic>
      <p:pic>
        <p:nvPicPr>
          <p:cNvPr id="62465" name="Picture 1" descr="H:\DCIM\100CANON\IMG_6449.JPG"/>
          <p:cNvPicPr>
            <a:picLocks noGrp="1" noChangeAspect="1" noChangeArrowheads="1"/>
          </p:cNvPicPr>
          <p:nvPr>
            <p:ph sz="half" idx="2"/>
          </p:nvPr>
        </p:nvPicPr>
        <p:blipFill>
          <a:blip r:embed="rId4" cstate="print"/>
          <a:srcRect/>
          <a:stretch>
            <a:fillRect/>
          </a:stretch>
        </p:blipFill>
        <p:spPr bwMode="auto">
          <a:xfrm>
            <a:off x="4800600" y="1676400"/>
            <a:ext cx="3886200" cy="220980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9603</TotalTime>
  <Words>1280</Words>
  <Application>Microsoft Office PowerPoint</Application>
  <PresentationFormat>On-screen Show (4:3)</PresentationFormat>
  <Paragraphs>175</Paragraphs>
  <Slides>44</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1_Custom Design</vt:lpstr>
      <vt:lpstr>Clip</vt:lpstr>
      <vt:lpstr>Slide 1</vt:lpstr>
      <vt:lpstr>Conservation Agriculture for Food Security in Cambodia and the Philippines </vt:lpstr>
      <vt:lpstr>Context: Upland areas and smallholders</vt:lpstr>
      <vt:lpstr>Slide 4</vt:lpstr>
      <vt:lpstr>Claveria, Misamis Oriental</vt:lpstr>
      <vt:lpstr>Upland farmers traditionally cultivate their fields up and down the slope</vt:lpstr>
      <vt:lpstr>Slide 7</vt:lpstr>
      <vt:lpstr>Project Goal (Philippines)</vt:lpstr>
      <vt:lpstr>Objective</vt:lpstr>
      <vt:lpstr>The researcher managed trial (RMT): Treatments</vt:lpstr>
      <vt:lpstr>Field layout </vt:lpstr>
      <vt:lpstr>Researcher-managed CAPS experiment</vt:lpstr>
      <vt:lpstr>System phenology of conservation agriculture production systems. Claveria, Misamis Oriental, Philippines</vt:lpstr>
      <vt:lpstr>Maize + Arachis pintoi</vt:lpstr>
      <vt:lpstr>Maize + Stylo – Fallow </vt:lpstr>
      <vt:lpstr>Maize + cowpea – Upland rice + cowpea</vt:lpstr>
      <vt:lpstr>Maize + Rice bean</vt:lpstr>
      <vt:lpstr>Cassava + Stylosanthes</vt:lpstr>
      <vt:lpstr>Maize - Maize</vt:lpstr>
      <vt:lpstr>Annual total system biomass production of different CAPS. Claveria, Misamis Oriental, Philippines  </vt:lpstr>
      <vt:lpstr>Annual total marketable produce from different CAPS. Claveria, Misamis Oriental, Philippines</vt:lpstr>
      <vt:lpstr>Annual total sales of CAPS marketable produce. Claveria, Misamis Oriental, Philippines</vt:lpstr>
      <vt:lpstr>Aboveground biomass of  different forage legumes as interplant  at different cropping patterns 6 months after planting</vt:lpstr>
      <vt:lpstr>Farmer-managed trials (FMT)  8 Treatments x 3 replications </vt:lpstr>
      <vt:lpstr>Field layout:  CAPS replicated 3 times  by farm</vt:lpstr>
      <vt:lpstr>Farmer-cooperator</vt:lpstr>
      <vt:lpstr>Component research (“kitchen experiments”) Crop varieties evaluation year 1: </vt:lpstr>
      <vt:lpstr>Promising sorghum cultivars for CAPS Claveria, Misamis Oriental, Philippines</vt:lpstr>
      <vt:lpstr>Promising open pollinated maize for CAPS Claveria, Misamis Oriental, Philippines</vt:lpstr>
      <vt:lpstr>Slide 30</vt:lpstr>
      <vt:lpstr>Promising upland rice cultivars for CAPS. Claveria, Misamis Oriental, Philippines</vt:lpstr>
      <vt:lpstr>Promising Sweet Potato cultivars for CAPS. Claveria, Misamis Oriental, Philippines</vt:lpstr>
      <vt:lpstr>Slide 33</vt:lpstr>
      <vt:lpstr>Grain yield of maize as influenced by different fertility levels and spacing. Claveria, Misamis Oriental.</vt:lpstr>
      <vt:lpstr>     Context</vt:lpstr>
      <vt:lpstr>In the context of sloping lands, there’s a need for deliberate integration of trees .....</vt:lpstr>
      <vt:lpstr>Schematic diagram of single tree-line agroforestry system</vt:lpstr>
      <vt:lpstr>Schematic diagram of  double -tree line agroforestry system</vt:lpstr>
      <vt:lpstr>Conservation Agriculture Production System with Trees (CAwT)</vt:lpstr>
      <vt:lpstr>Conservation Agriculture Production System with Trees</vt:lpstr>
      <vt:lpstr>Conservation Agriculture Production System with Trees (CAwT)</vt:lpstr>
      <vt:lpstr>Conservation Agriculture Production System with Trees (CAwT)</vt:lpstr>
      <vt:lpstr>Summary</vt:lpstr>
      <vt:lpstr>Thank you!!!!</vt:lpstr>
    </vt:vector>
  </TitlesOfParts>
  <Company>NC A&amp;T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 Report</dc:title>
  <dc:creator>School Of Agriculture</dc:creator>
  <cp:lastModifiedBy>Agustin Mercado, Jr.</cp:lastModifiedBy>
  <cp:revision>368</cp:revision>
  <dcterms:created xsi:type="dcterms:W3CDTF">2005-06-16T22:47:44Z</dcterms:created>
  <dcterms:modified xsi:type="dcterms:W3CDTF">2011-11-23T20:22:08Z</dcterms:modified>
</cp:coreProperties>
</file>